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3.xml" ContentType="application/vnd.openxmlformats-officedocument.them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4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5.xml" ContentType="application/vnd.openxmlformats-officedocument.theme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93455" r:id="rId4"/>
    <p:sldMasterId id="2147493601" r:id="rId5"/>
    <p:sldMasterId id="2147493627" r:id="rId6"/>
    <p:sldMasterId id="2147493640" r:id="rId7"/>
    <p:sldMasterId id="2147493654" r:id="rId8"/>
    <p:sldMasterId id="2147493663" r:id="rId9"/>
  </p:sldMasterIdLst>
  <p:notesMasterIdLst>
    <p:notesMasterId r:id="rId110"/>
  </p:notesMasterIdLst>
  <p:handoutMasterIdLst>
    <p:handoutMasterId r:id="rId111"/>
  </p:handoutMasterIdLst>
  <p:sldIdLst>
    <p:sldId id="854" r:id="rId10"/>
    <p:sldId id="1051" r:id="rId11"/>
    <p:sldId id="824" r:id="rId12"/>
    <p:sldId id="1052" r:id="rId13"/>
    <p:sldId id="935" r:id="rId14"/>
    <p:sldId id="996" r:id="rId15"/>
    <p:sldId id="895" r:id="rId16"/>
    <p:sldId id="1010" r:id="rId17"/>
    <p:sldId id="421" r:id="rId18"/>
    <p:sldId id="1011" r:id="rId19"/>
    <p:sldId id="900" r:id="rId20"/>
    <p:sldId id="1012" r:id="rId21"/>
    <p:sldId id="1013" r:id="rId22"/>
    <p:sldId id="1014" r:id="rId23"/>
    <p:sldId id="1015" r:id="rId24"/>
    <p:sldId id="901" r:id="rId25"/>
    <p:sldId id="902" r:id="rId26"/>
    <p:sldId id="903" r:id="rId27"/>
    <p:sldId id="1016" r:id="rId28"/>
    <p:sldId id="1053" r:id="rId29"/>
    <p:sldId id="1017" r:id="rId30"/>
    <p:sldId id="904" r:id="rId31"/>
    <p:sldId id="905" r:id="rId32"/>
    <p:sldId id="909" r:id="rId33"/>
    <p:sldId id="908" r:id="rId34"/>
    <p:sldId id="910" r:id="rId35"/>
    <p:sldId id="1018" r:id="rId36"/>
    <p:sldId id="1019" r:id="rId37"/>
    <p:sldId id="1020" r:id="rId38"/>
    <p:sldId id="1021" r:id="rId39"/>
    <p:sldId id="1023" r:id="rId40"/>
    <p:sldId id="1024" r:id="rId41"/>
    <p:sldId id="1025" r:id="rId42"/>
    <p:sldId id="1048" r:id="rId43"/>
    <p:sldId id="1054" r:id="rId44"/>
    <p:sldId id="1046" r:id="rId45"/>
    <p:sldId id="1026" r:id="rId46"/>
    <p:sldId id="1022" r:id="rId47"/>
    <p:sldId id="961" r:id="rId48"/>
    <p:sldId id="1027" r:id="rId49"/>
    <p:sldId id="1029" r:id="rId50"/>
    <p:sldId id="1055" r:id="rId51"/>
    <p:sldId id="1030" r:id="rId52"/>
    <p:sldId id="1031" r:id="rId53"/>
    <p:sldId id="1032" r:id="rId54"/>
    <p:sldId id="985" r:id="rId55"/>
    <p:sldId id="1033" r:id="rId56"/>
    <p:sldId id="986" r:id="rId57"/>
    <p:sldId id="1036" r:id="rId58"/>
    <p:sldId id="355" r:id="rId59"/>
    <p:sldId id="982" r:id="rId60"/>
    <p:sldId id="983" r:id="rId61"/>
    <p:sldId id="984" r:id="rId62"/>
    <p:sldId id="987" r:id="rId63"/>
    <p:sldId id="359" r:id="rId64"/>
    <p:sldId id="988" r:id="rId65"/>
    <p:sldId id="1040" r:id="rId66"/>
    <p:sldId id="922" r:id="rId67"/>
    <p:sldId id="1041" r:id="rId68"/>
    <p:sldId id="335" r:id="rId69"/>
    <p:sldId id="336" r:id="rId70"/>
    <p:sldId id="337" r:id="rId71"/>
    <p:sldId id="338" r:id="rId72"/>
    <p:sldId id="339" r:id="rId73"/>
    <p:sldId id="340" r:id="rId74"/>
    <p:sldId id="341" r:id="rId75"/>
    <p:sldId id="342" r:id="rId76"/>
    <p:sldId id="343" r:id="rId77"/>
    <p:sldId id="344" r:id="rId78"/>
    <p:sldId id="345" r:id="rId79"/>
    <p:sldId id="346" r:id="rId80"/>
    <p:sldId id="347" r:id="rId81"/>
    <p:sldId id="348" r:id="rId82"/>
    <p:sldId id="349" r:id="rId83"/>
    <p:sldId id="350" r:id="rId84"/>
    <p:sldId id="351" r:id="rId85"/>
    <p:sldId id="352" r:id="rId86"/>
    <p:sldId id="353" r:id="rId87"/>
    <p:sldId id="354" r:id="rId88"/>
    <p:sldId id="362" r:id="rId89"/>
    <p:sldId id="363" r:id="rId90"/>
    <p:sldId id="388" r:id="rId91"/>
    <p:sldId id="389" r:id="rId92"/>
    <p:sldId id="390" r:id="rId93"/>
    <p:sldId id="391" r:id="rId94"/>
    <p:sldId id="392" r:id="rId95"/>
    <p:sldId id="393" r:id="rId96"/>
    <p:sldId id="394" r:id="rId97"/>
    <p:sldId id="1043" r:id="rId98"/>
    <p:sldId id="364" r:id="rId99"/>
    <p:sldId id="366" r:id="rId100"/>
    <p:sldId id="1044" r:id="rId101"/>
    <p:sldId id="365" r:id="rId102"/>
    <p:sldId id="367" r:id="rId103"/>
    <p:sldId id="404" r:id="rId104"/>
    <p:sldId id="1050" r:id="rId105"/>
    <p:sldId id="997" r:id="rId106"/>
    <p:sldId id="999" r:id="rId107"/>
    <p:sldId id="1000" r:id="rId108"/>
    <p:sldId id="899" r:id="rId109"/>
  </p:sldIdLst>
  <p:sldSz cx="9144000" cy="5143500" type="screen16x9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A2C64"/>
    <a:srgbClr val="32A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4724"/>
    <p:restoredTop sz="96793"/>
  </p:normalViewPr>
  <p:slideViewPr>
    <p:cSldViewPr snapToObjects="1">
      <p:cViewPr varScale="1">
        <p:scale>
          <a:sx n="209" d="100"/>
          <a:sy n="209" d="100"/>
        </p:scale>
        <p:origin x="1256" y="18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2664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22824"/>
    </p:cViewPr>
  </p:sorterViewPr>
  <p:notesViewPr>
    <p:cSldViewPr snapToObjects="1">
      <p:cViewPr varScale="1">
        <p:scale>
          <a:sx n="107" d="100"/>
          <a:sy n="107" d="100"/>
        </p:scale>
        <p:origin x="3648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7.xml"/><Relationship Id="rId21" Type="http://schemas.openxmlformats.org/officeDocument/2006/relationships/slide" Target="slides/slide12.xml"/><Relationship Id="rId42" Type="http://schemas.openxmlformats.org/officeDocument/2006/relationships/slide" Target="slides/slide33.xml"/><Relationship Id="rId47" Type="http://schemas.openxmlformats.org/officeDocument/2006/relationships/slide" Target="slides/slide38.xml"/><Relationship Id="rId63" Type="http://schemas.openxmlformats.org/officeDocument/2006/relationships/slide" Target="slides/slide54.xml"/><Relationship Id="rId68" Type="http://schemas.openxmlformats.org/officeDocument/2006/relationships/slide" Target="slides/slide59.xml"/><Relationship Id="rId84" Type="http://schemas.openxmlformats.org/officeDocument/2006/relationships/slide" Target="slides/slide75.xml"/><Relationship Id="rId89" Type="http://schemas.openxmlformats.org/officeDocument/2006/relationships/slide" Target="slides/slide80.xml"/><Relationship Id="rId112" Type="http://schemas.openxmlformats.org/officeDocument/2006/relationships/presProps" Target="presProps.xml"/><Relationship Id="rId16" Type="http://schemas.openxmlformats.org/officeDocument/2006/relationships/slide" Target="slides/slide7.xml"/><Relationship Id="rId107" Type="http://schemas.openxmlformats.org/officeDocument/2006/relationships/slide" Target="slides/slide98.xml"/><Relationship Id="rId11" Type="http://schemas.openxmlformats.org/officeDocument/2006/relationships/slide" Target="slides/slide2.xml"/><Relationship Id="rId32" Type="http://schemas.openxmlformats.org/officeDocument/2006/relationships/slide" Target="slides/slide23.xml"/><Relationship Id="rId37" Type="http://schemas.openxmlformats.org/officeDocument/2006/relationships/slide" Target="slides/slide28.xml"/><Relationship Id="rId53" Type="http://schemas.openxmlformats.org/officeDocument/2006/relationships/slide" Target="slides/slide44.xml"/><Relationship Id="rId58" Type="http://schemas.openxmlformats.org/officeDocument/2006/relationships/slide" Target="slides/slide49.xml"/><Relationship Id="rId74" Type="http://schemas.openxmlformats.org/officeDocument/2006/relationships/slide" Target="slides/slide65.xml"/><Relationship Id="rId79" Type="http://schemas.openxmlformats.org/officeDocument/2006/relationships/slide" Target="slides/slide70.xml"/><Relationship Id="rId102" Type="http://schemas.openxmlformats.org/officeDocument/2006/relationships/slide" Target="slides/slide93.xml"/><Relationship Id="rId5" Type="http://schemas.openxmlformats.org/officeDocument/2006/relationships/slideMaster" Target="slideMasters/slideMaster2.xml"/><Relationship Id="rId90" Type="http://schemas.openxmlformats.org/officeDocument/2006/relationships/slide" Target="slides/slide81.xml"/><Relationship Id="rId95" Type="http://schemas.openxmlformats.org/officeDocument/2006/relationships/slide" Target="slides/slide86.xml"/><Relationship Id="rId22" Type="http://schemas.openxmlformats.org/officeDocument/2006/relationships/slide" Target="slides/slide13.xml"/><Relationship Id="rId27" Type="http://schemas.openxmlformats.org/officeDocument/2006/relationships/slide" Target="slides/slide18.xml"/><Relationship Id="rId43" Type="http://schemas.openxmlformats.org/officeDocument/2006/relationships/slide" Target="slides/slide34.xml"/><Relationship Id="rId48" Type="http://schemas.openxmlformats.org/officeDocument/2006/relationships/slide" Target="slides/slide39.xml"/><Relationship Id="rId64" Type="http://schemas.openxmlformats.org/officeDocument/2006/relationships/slide" Target="slides/slide55.xml"/><Relationship Id="rId69" Type="http://schemas.openxmlformats.org/officeDocument/2006/relationships/slide" Target="slides/slide60.xml"/><Relationship Id="rId113" Type="http://schemas.openxmlformats.org/officeDocument/2006/relationships/viewProps" Target="viewProps.xml"/><Relationship Id="rId80" Type="http://schemas.openxmlformats.org/officeDocument/2006/relationships/slide" Target="slides/slide71.xml"/><Relationship Id="rId85" Type="http://schemas.openxmlformats.org/officeDocument/2006/relationships/slide" Target="slides/slide76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33" Type="http://schemas.openxmlformats.org/officeDocument/2006/relationships/slide" Target="slides/slide24.xml"/><Relationship Id="rId38" Type="http://schemas.openxmlformats.org/officeDocument/2006/relationships/slide" Target="slides/slide29.xml"/><Relationship Id="rId59" Type="http://schemas.openxmlformats.org/officeDocument/2006/relationships/slide" Target="slides/slide50.xml"/><Relationship Id="rId103" Type="http://schemas.openxmlformats.org/officeDocument/2006/relationships/slide" Target="slides/slide94.xml"/><Relationship Id="rId108" Type="http://schemas.openxmlformats.org/officeDocument/2006/relationships/slide" Target="slides/slide99.xml"/><Relationship Id="rId54" Type="http://schemas.openxmlformats.org/officeDocument/2006/relationships/slide" Target="slides/slide45.xml"/><Relationship Id="rId70" Type="http://schemas.openxmlformats.org/officeDocument/2006/relationships/slide" Target="slides/slide61.xml"/><Relationship Id="rId75" Type="http://schemas.openxmlformats.org/officeDocument/2006/relationships/slide" Target="slides/slide66.xml"/><Relationship Id="rId91" Type="http://schemas.openxmlformats.org/officeDocument/2006/relationships/slide" Target="slides/slide82.xml"/><Relationship Id="rId96" Type="http://schemas.openxmlformats.org/officeDocument/2006/relationships/slide" Target="slides/slide87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slide" Target="slides/slide19.xml"/><Relationship Id="rId36" Type="http://schemas.openxmlformats.org/officeDocument/2006/relationships/slide" Target="slides/slide27.xml"/><Relationship Id="rId49" Type="http://schemas.openxmlformats.org/officeDocument/2006/relationships/slide" Target="slides/slide40.xml"/><Relationship Id="rId57" Type="http://schemas.openxmlformats.org/officeDocument/2006/relationships/slide" Target="slides/slide48.xml"/><Relationship Id="rId106" Type="http://schemas.openxmlformats.org/officeDocument/2006/relationships/slide" Target="slides/slide97.xml"/><Relationship Id="rId114" Type="http://schemas.openxmlformats.org/officeDocument/2006/relationships/theme" Target="theme/theme1.xml"/><Relationship Id="rId10" Type="http://schemas.openxmlformats.org/officeDocument/2006/relationships/slide" Target="slides/slide1.xml"/><Relationship Id="rId31" Type="http://schemas.openxmlformats.org/officeDocument/2006/relationships/slide" Target="slides/slide22.xml"/><Relationship Id="rId44" Type="http://schemas.openxmlformats.org/officeDocument/2006/relationships/slide" Target="slides/slide35.xml"/><Relationship Id="rId52" Type="http://schemas.openxmlformats.org/officeDocument/2006/relationships/slide" Target="slides/slide43.xml"/><Relationship Id="rId60" Type="http://schemas.openxmlformats.org/officeDocument/2006/relationships/slide" Target="slides/slide51.xml"/><Relationship Id="rId65" Type="http://schemas.openxmlformats.org/officeDocument/2006/relationships/slide" Target="slides/slide56.xml"/><Relationship Id="rId73" Type="http://schemas.openxmlformats.org/officeDocument/2006/relationships/slide" Target="slides/slide64.xml"/><Relationship Id="rId78" Type="http://schemas.openxmlformats.org/officeDocument/2006/relationships/slide" Target="slides/slide69.xml"/><Relationship Id="rId81" Type="http://schemas.openxmlformats.org/officeDocument/2006/relationships/slide" Target="slides/slide72.xml"/><Relationship Id="rId86" Type="http://schemas.openxmlformats.org/officeDocument/2006/relationships/slide" Target="slides/slide77.xml"/><Relationship Id="rId94" Type="http://schemas.openxmlformats.org/officeDocument/2006/relationships/slide" Target="slides/slide85.xml"/><Relationship Id="rId99" Type="http://schemas.openxmlformats.org/officeDocument/2006/relationships/slide" Target="slides/slide90.xml"/><Relationship Id="rId101" Type="http://schemas.openxmlformats.org/officeDocument/2006/relationships/slide" Target="slides/slide92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39" Type="http://schemas.openxmlformats.org/officeDocument/2006/relationships/slide" Target="slides/slide30.xml"/><Relationship Id="rId109" Type="http://schemas.openxmlformats.org/officeDocument/2006/relationships/slide" Target="slides/slide100.xml"/><Relationship Id="rId34" Type="http://schemas.openxmlformats.org/officeDocument/2006/relationships/slide" Target="slides/slide25.xml"/><Relationship Id="rId50" Type="http://schemas.openxmlformats.org/officeDocument/2006/relationships/slide" Target="slides/slide41.xml"/><Relationship Id="rId55" Type="http://schemas.openxmlformats.org/officeDocument/2006/relationships/slide" Target="slides/slide46.xml"/><Relationship Id="rId76" Type="http://schemas.openxmlformats.org/officeDocument/2006/relationships/slide" Target="slides/slide67.xml"/><Relationship Id="rId97" Type="http://schemas.openxmlformats.org/officeDocument/2006/relationships/slide" Target="slides/slide88.xml"/><Relationship Id="rId104" Type="http://schemas.openxmlformats.org/officeDocument/2006/relationships/slide" Target="slides/slide95.xml"/><Relationship Id="rId7" Type="http://schemas.openxmlformats.org/officeDocument/2006/relationships/slideMaster" Target="slideMasters/slideMaster4.xml"/><Relationship Id="rId71" Type="http://schemas.openxmlformats.org/officeDocument/2006/relationships/slide" Target="slides/slide62.xml"/><Relationship Id="rId92" Type="http://schemas.openxmlformats.org/officeDocument/2006/relationships/slide" Target="slides/slide83.xml"/><Relationship Id="rId2" Type="http://schemas.openxmlformats.org/officeDocument/2006/relationships/customXml" Target="../customXml/item2.xml"/><Relationship Id="rId29" Type="http://schemas.openxmlformats.org/officeDocument/2006/relationships/slide" Target="slides/slide20.xml"/><Relationship Id="rId24" Type="http://schemas.openxmlformats.org/officeDocument/2006/relationships/slide" Target="slides/slide15.xml"/><Relationship Id="rId40" Type="http://schemas.openxmlformats.org/officeDocument/2006/relationships/slide" Target="slides/slide31.xml"/><Relationship Id="rId45" Type="http://schemas.openxmlformats.org/officeDocument/2006/relationships/slide" Target="slides/slide36.xml"/><Relationship Id="rId66" Type="http://schemas.openxmlformats.org/officeDocument/2006/relationships/slide" Target="slides/slide57.xml"/><Relationship Id="rId87" Type="http://schemas.openxmlformats.org/officeDocument/2006/relationships/slide" Target="slides/slide78.xml"/><Relationship Id="rId110" Type="http://schemas.openxmlformats.org/officeDocument/2006/relationships/notesMaster" Target="notesMasters/notesMaster1.xml"/><Relationship Id="rId115" Type="http://schemas.openxmlformats.org/officeDocument/2006/relationships/tableStyles" Target="tableStyles.xml"/><Relationship Id="rId61" Type="http://schemas.openxmlformats.org/officeDocument/2006/relationships/slide" Target="slides/slide52.xml"/><Relationship Id="rId82" Type="http://schemas.openxmlformats.org/officeDocument/2006/relationships/slide" Target="slides/slide73.xml"/><Relationship Id="rId19" Type="http://schemas.openxmlformats.org/officeDocument/2006/relationships/slide" Target="slides/slide10.xml"/><Relationship Id="rId14" Type="http://schemas.openxmlformats.org/officeDocument/2006/relationships/slide" Target="slides/slide5.xml"/><Relationship Id="rId30" Type="http://schemas.openxmlformats.org/officeDocument/2006/relationships/slide" Target="slides/slide21.xml"/><Relationship Id="rId35" Type="http://schemas.openxmlformats.org/officeDocument/2006/relationships/slide" Target="slides/slide26.xml"/><Relationship Id="rId56" Type="http://schemas.openxmlformats.org/officeDocument/2006/relationships/slide" Target="slides/slide47.xml"/><Relationship Id="rId77" Type="http://schemas.openxmlformats.org/officeDocument/2006/relationships/slide" Target="slides/slide68.xml"/><Relationship Id="rId100" Type="http://schemas.openxmlformats.org/officeDocument/2006/relationships/slide" Target="slides/slide91.xml"/><Relationship Id="rId105" Type="http://schemas.openxmlformats.org/officeDocument/2006/relationships/slide" Target="slides/slide96.xml"/><Relationship Id="rId8" Type="http://schemas.openxmlformats.org/officeDocument/2006/relationships/slideMaster" Target="slideMasters/slideMaster5.xml"/><Relationship Id="rId51" Type="http://schemas.openxmlformats.org/officeDocument/2006/relationships/slide" Target="slides/slide42.xml"/><Relationship Id="rId72" Type="http://schemas.openxmlformats.org/officeDocument/2006/relationships/slide" Target="slides/slide63.xml"/><Relationship Id="rId93" Type="http://schemas.openxmlformats.org/officeDocument/2006/relationships/slide" Target="slides/slide84.xml"/><Relationship Id="rId98" Type="http://schemas.openxmlformats.org/officeDocument/2006/relationships/slide" Target="slides/slide89.xml"/><Relationship Id="rId3" Type="http://schemas.openxmlformats.org/officeDocument/2006/relationships/customXml" Target="../customXml/item3.xml"/><Relationship Id="rId25" Type="http://schemas.openxmlformats.org/officeDocument/2006/relationships/slide" Target="slides/slide16.xml"/><Relationship Id="rId46" Type="http://schemas.openxmlformats.org/officeDocument/2006/relationships/slide" Target="slides/slide37.xml"/><Relationship Id="rId67" Type="http://schemas.openxmlformats.org/officeDocument/2006/relationships/slide" Target="slides/slide58.xml"/><Relationship Id="rId20" Type="http://schemas.openxmlformats.org/officeDocument/2006/relationships/slide" Target="slides/slide11.xml"/><Relationship Id="rId41" Type="http://schemas.openxmlformats.org/officeDocument/2006/relationships/slide" Target="slides/slide32.xml"/><Relationship Id="rId62" Type="http://schemas.openxmlformats.org/officeDocument/2006/relationships/slide" Target="slides/slide53.xml"/><Relationship Id="rId83" Type="http://schemas.openxmlformats.org/officeDocument/2006/relationships/slide" Target="slides/slide74.xml"/><Relationship Id="rId88" Type="http://schemas.openxmlformats.org/officeDocument/2006/relationships/slide" Target="slides/slide79.xml"/><Relationship Id="rId111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AFB2AC-7E4F-8047-9193-854483C1A223}" type="datetimeFigureOut">
              <a:rPr lang="en-US" smtClean="0"/>
              <a:t>9/15/23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1CE209-2B77-6A4B-8F32-9DF4E1CE94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2578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A9567C9F-4D7F-5847-BD8F-556675060DA1}" type="datetimeFigureOut">
              <a:rPr lang="en-US" altLang="en-US"/>
              <a:pPr/>
              <a:t>9/15/23</a:t>
            </a:fld>
            <a:endParaRPr lang="en-US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25D6415B-586E-2B45-B637-70E4CB56C153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1pPr>
    <a:lvl2pPr marL="4572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2pPr>
    <a:lvl3pPr marL="9144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3pPr>
    <a:lvl4pPr marL="13716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4pPr>
    <a:lvl5pPr marL="18288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4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1504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altLang="en-US" dirty="0"/>
              <a:t>  </a:t>
            </a:r>
          </a:p>
        </p:txBody>
      </p:sp>
      <p:sp>
        <p:nvSpPr>
          <p:cNvPr id="21504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CFD365BF-ADBE-9B41-ABF1-832DDE2B814C}" type="slidenum">
              <a:rPr lang="en-US" altLang="en-US"/>
              <a:pPr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265282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271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E8D77EB-8DA4-473C-85D9-A2C867216A15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271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003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07822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271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02298E3-52AF-4F84-BC83-1D80A0E7F6B5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271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013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67575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271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6C87BE7-122B-4399-B1F6-35CC3C43642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271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024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53026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271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02298E3-52AF-4F84-BC83-1D80A0E7F6B5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271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013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90941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271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54D2032-F7A1-47FB-8029-FF01734C1A45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271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034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84740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271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5D6698B-82E8-4243-BAB0-D6783EE2B84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271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044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45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32394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271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E76179E-0825-42BA-A86D-E07CE2CDFB4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271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993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04667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1811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811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D4A0B81F-8AE9-1943-AF53-E78D21B80C2F}" type="slidenum">
              <a:rPr lang="en-US" altLang="en-US"/>
              <a:pPr/>
              <a:t>27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1164814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1811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811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D4A0B81F-8AE9-1943-AF53-E78D21B80C2F}" type="slidenum">
              <a:rPr lang="en-US" altLang="en-US"/>
              <a:pPr/>
              <a:t>36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183389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1913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913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27EDD166-DF5B-E640-90C2-FE28AE548D5C}" type="slidenum">
              <a:rPr lang="en-US" altLang="en-US"/>
              <a:pPr/>
              <a:t>37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320639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4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1504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altLang="en-US" dirty="0"/>
              <a:t>  </a:t>
            </a:r>
          </a:p>
        </p:txBody>
      </p:sp>
      <p:sp>
        <p:nvSpPr>
          <p:cNvPr id="21504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CFD365BF-ADBE-9B41-ABF1-832DDE2B814C}" type="slidenum">
              <a:rPr lang="en-US" altLang="en-US"/>
              <a:pPr/>
              <a:t>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7242371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1811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811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D4A0B81F-8AE9-1943-AF53-E78D21B80C2F}" type="slidenum">
              <a:rPr lang="en-US" altLang="en-US"/>
              <a:pPr/>
              <a:t>38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6681125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1811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811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D4A0B81F-8AE9-1943-AF53-E78D21B80C2F}" type="slidenum">
              <a:rPr lang="en-US" altLang="en-US"/>
              <a:pPr/>
              <a:t>40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4963760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17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CB64798-7BD6-4B88-81ED-0C1AFAB11F92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179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altLang="en-US" sz="13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3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03768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17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CB64798-7BD6-4B88-81ED-0C1AFAB11F92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179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altLang="en-US" sz="13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3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255169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17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04B7984-B6AD-4D3E-800B-506D1974D9BE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179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99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1075663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17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04B7984-B6AD-4D3E-800B-506D1974D9BE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179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99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8251784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17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CB64798-7BD6-4B88-81ED-0C1AFAB11F92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179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3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1223328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17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CB64798-7BD6-4B88-81ED-0C1AFAB11F92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179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3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82872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17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E6BB600-5F46-4F6C-928D-3BCCB73D5636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179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68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3836014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17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E6BB600-5F46-4F6C-928D-3BCCB73D5636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179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68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466472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1913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913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27EDD166-DF5B-E640-90C2-FE28AE548D5C}" type="slidenum">
              <a:rPr lang="en-US" altLang="en-US"/>
              <a:pPr/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5869005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17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351035C-5808-407C-8457-78863416B201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179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US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89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3299443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17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434B2C1-B6FF-4E08-B576-E580E4C742E5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179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US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78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9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3169776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17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CB64798-7BD6-4B88-81ED-0C1AFAB11F92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179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US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3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1610010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1913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913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7EDD166-DF5B-E640-90C2-FE28AE548D5C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6794672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1811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811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D4A0B81F-8AE9-1943-AF53-E78D21B80C2F}" type="slidenum">
              <a:rPr lang="en-US" altLang="en-US"/>
              <a:pPr/>
              <a:t>59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7783993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>
            <a:extLst>
              <a:ext uri="{FF2B5EF4-FFF2-40B4-BE49-F238E27FC236}">
                <a16:creationId xmlns:a16="http://schemas.microsoft.com/office/drawing/2014/main" id="{1DE2DCE1-2EFC-4C42-8DFC-CBA6F33233E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1637794-A468-4EC6-9DD2-8F932E639220}" type="slidenum">
              <a:rPr kumimoji="0" lang="en-US" alt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6147" name="Rectangle 2">
            <a:extLst>
              <a:ext uri="{FF2B5EF4-FFF2-40B4-BE49-F238E27FC236}">
                <a16:creationId xmlns:a16="http://schemas.microsoft.com/office/drawing/2014/main" id="{607B12F9-7FC5-42D0-9964-0865785D1C1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8" name="Rectangle 3">
            <a:extLst>
              <a:ext uri="{FF2B5EF4-FFF2-40B4-BE49-F238E27FC236}">
                <a16:creationId xmlns:a16="http://schemas.microsoft.com/office/drawing/2014/main" id="{2BC6D4DE-B9DA-4FD2-A997-14A566E8D5B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845267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5814F0E-33C5-4FFC-97A8-A1EDBAA0258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2706" name="Rectangle 2"/>
          <p:cNvSpPr>
            <a:spLocks noChangeArrowheads="1"/>
          </p:cNvSpPr>
          <p:nvPr/>
        </p:nvSpPr>
        <p:spPr bwMode="auto">
          <a:xfrm>
            <a:off x="3965991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2707" name="Rectangle 3"/>
          <p:cNvSpPr>
            <a:spLocks noChangeArrowheads="1"/>
          </p:cNvSpPr>
          <p:nvPr/>
        </p:nvSpPr>
        <p:spPr bwMode="auto">
          <a:xfrm>
            <a:off x="3965991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903" tIns="45146" rIns="91903" bIns="45146" anchor="b"/>
          <a:lstStyle>
            <a:lvl1pPr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t>1</a:t>
            </a:r>
          </a:p>
        </p:txBody>
      </p:sp>
      <p:sp>
        <p:nvSpPr>
          <p:cNvPr id="72708" name="Rectangle 4"/>
          <p:cNvSpPr>
            <a:spLocks noChangeArrowheads="1"/>
          </p:cNvSpPr>
          <p:nvPr/>
        </p:nvSpPr>
        <p:spPr bwMode="auto">
          <a:xfrm>
            <a:off x="0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2709" name="Rectangle 5"/>
          <p:cNvSpPr>
            <a:spLocks noChangeArrowheads="1"/>
          </p:cNvSpPr>
          <p:nvPr/>
        </p:nvSpPr>
        <p:spPr bwMode="auto">
          <a:xfrm>
            <a:off x="0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2710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17513" y="703263"/>
            <a:ext cx="6162675" cy="3467100"/>
          </a:xfrm>
          <a:ln w="12700" cap="flat"/>
        </p:spPr>
      </p:sp>
      <p:sp>
        <p:nvSpPr>
          <p:cNvPr id="72711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903" tIns="45146" rIns="91903" bIns="45146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125623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3C87EDE-116A-4691-A4DF-061EA00B6C18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37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737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9599656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9A28225-7E5D-4105-AF50-B66487E7EB00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47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17513" y="703263"/>
            <a:ext cx="6162675" cy="3467100"/>
          </a:xfrm>
          <a:ln/>
        </p:spPr>
      </p:sp>
      <p:sp>
        <p:nvSpPr>
          <p:cNvPr id="747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9018352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9A28225-7E5D-4105-AF50-B66487E7EB00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47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747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333733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1913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913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27EDD166-DF5B-E640-90C2-FE28AE548D5C}" type="slidenum">
              <a:rPr lang="en-US" altLang="en-US"/>
              <a:pPr/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8298438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20C9E32-697E-489A-B64D-FE4953CC062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57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757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6103398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9813B39-7E0E-475A-9EBE-5ED71E411FC7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68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768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3484087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C57A01C-1044-4195-A3E2-2CD774BF6255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7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778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9584221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6A075BA-FDA7-450B-AD36-61344A2A677E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88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8109453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F20BED2-5EAE-4848-8443-B0063BF5F6F2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98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6789588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3B0D9D7-5294-4E39-8BC0-4C255919E226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70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08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808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8074997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BF508FA-5199-4AA3-8922-94158B684B67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71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1922" name="Rectangle 2"/>
          <p:cNvSpPr>
            <a:spLocks noChangeArrowheads="1"/>
          </p:cNvSpPr>
          <p:nvPr/>
        </p:nvSpPr>
        <p:spPr bwMode="auto">
          <a:xfrm>
            <a:off x="3965991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1923" name="Rectangle 3"/>
          <p:cNvSpPr>
            <a:spLocks noChangeArrowheads="1"/>
          </p:cNvSpPr>
          <p:nvPr/>
        </p:nvSpPr>
        <p:spPr bwMode="auto">
          <a:xfrm>
            <a:off x="3965991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903" tIns="45146" rIns="91903" bIns="45146" anchor="b"/>
          <a:lstStyle>
            <a:lvl1pPr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t>2</a:t>
            </a:r>
          </a:p>
        </p:txBody>
      </p:sp>
      <p:sp>
        <p:nvSpPr>
          <p:cNvPr id="81924" name="Rectangle 4"/>
          <p:cNvSpPr>
            <a:spLocks noChangeArrowheads="1"/>
          </p:cNvSpPr>
          <p:nvPr/>
        </p:nvSpPr>
        <p:spPr bwMode="auto">
          <a:xfrm>
            <a:off x="0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1925" name="Rectangle 5"/>
          <p:cNvSpPr>
            <a:spLocks noChangeArrowheads="1"/>
          </p:cNvSpPr>
          <p:nvPr/>
        </p:nvSpPr>
        <p:spPr bwMode="auto">
          <a:xfrm>
            <a:off x="0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1926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17513" y="703263"/>
            <a:ext cx="6162675" cy="3467100"/>
          </a:xfrm>
          <a:ln w="12700" cap="flat"/>
        </p:spPr>
      </p:sp>
      <p:sp>
        <p:nvSpPr>
          <p:cNvPr id="81927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903" tIns="45146" rIns="91903" bIns="45146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7442038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0D8CA25-AE75-4191-8B01-FE9755FBC192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72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2946" name="Rectangle 2"/>
          <p:cNvSpPr>
            <a:spLocks noChangeArrowheads="1"/>
          </p:cNvSpPr>
          <p:nvPr/>
        </p:nvSpPr>
        <p:spPr bwMode="auto">
          <a:xfrm>
            <a:off x="3965991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2947" name="Rectangle 3"/>
          <p:cNvSpPr>
            <a:spLocks noChangeArrowheads="1"/>
          </p:cNvSpPr>
          <p:nvPr/>
        </p:nvSpPr>
        <p:spPr bwMode="auto">
          <a:xfrm>
            <a:off x="3965991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903" tIns="45146" rIns="91903" bIns="45146" anchor="b"/>
          <a:lstStyle>
            <a:lvl1pPr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t>3</a:t>
            </a:r>
          </a:p>
        </p:txBody>
      </p:sp>
      <p:sp>
        <p:nvSpPr>
          <p:cNvPr id="82948" name="Rectangle 4"/>
          <p:cNvSpPr>
            <a:spLocks noChangeArrowheads="1"/>
          </p:cNvSpPr>
          <p:nvPr/>
        </p:nvSpPr>
        <p:spPr bwMode="auto">
          <a:xfrm>
            <a:off x="0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2949" name="Rectangle 5"/>
          <p:cNvSpPr>
            <a:spLocks noChangeArrowheads="1"/>
          </p:cNvSpPr>
          <p:nvPr/>
        </p:nvSpPr>
        <p:spPr bwMode="auto">
          <a:xfrm>
            <a:off x="0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2950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 w="12700" cap="flat"/>
        </p:spPr>
      </p:sp>
      <p:sp>
        <p:nvSpPr>
          <p:cNvPr id="82951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903" tIns="45146" rIns="91903" bIns="45146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6246927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6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41C928F-F266-4AE9-9955-5DF263458FBB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73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3970" name="Rectangle 2"/>
          <p:cNvSpPr>
            <a:spLocks noChangeArrowheads="1"/>
          </p:cNvSpPr>
          <p:nvPr/>
        </p:nvSpPr>
        <p:spPr bwMode="auto">
          <a:xfrm>
            <a:off x="3965991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3971" name="Rectangle 3"/>
          <p:cNvSpPr>
            <a:spLocks noChangeArrowheads="1"/>
          </p:cNvSpPr>
          <p:nvPr/>
        </p:nvSpPr>
        <p:spPr bwMode="auto">
          <a:xfrm>
            <a:off x="3965991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903" tIns="45146" rIns="91903" bIns="45146" anchor="b"/>
          <a:lstStyle>
            <a:lvl1pPr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t>4</a:t>
            </a:r>
          </a:p>
        </p:txBody>
      </p:sp>
      <p:sp>
        <p:nvSpPr>
          <p:cNvPr id="83972" name="Rectangle 4"/>
          <p:cNvSpPr>
            <a:spLocks noChangeArrowheads="1"/>
          </p:cNvSpPr>
          <p:nvPr/>
        </p:nvSpPr>
        <p:spPr bwMode="auto">
          <a:xfrm>
            <a:off x="0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3973" name="Rectangle 5"/>
          <p:cNvSpPr>
            <a:spLocks noChangeArrowheads="1"/>
          </p:cNvSpPr>
          <p:nvPr/>
        </p:nvSpPr>
        <p:spPr bwMode="auto">
          <a:xfrm>
            <a:off x="0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3974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 w="12700" cap="flat"/>
        </p:spPr>
      </p:sp>
      <p:sp>
        <p:nvSpPr>
          <p:cNvPr id="83975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903" tIns="45146" rIns="91903" bIns="45146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5803954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FB4B8FB-1017-465D-AFBF-5BF5BCE81005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74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4994" name="Rectangle 2"/>
          <p:cNvSpPr>
            <a:spLocks noChangeArrowheads="1"/>
          </p:cNvSpPr>
          <p:nvPr/>
        </p:nvSpPr>
        <p:spPr bwMode="auto">
          <a:xfrm>
            <a:off x="3965991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4995" name="Rectangle 3"/>
          <p:cNvSpPr>
            <a:spLocks noChangeArrowheads="1"/>
          </p:cNvSpPr>
          <p:nvPr/>
        </p:nvSpPr>
        <p:spPr bwMode="auto">
          <a:xfrm>
            <a:off x="3965991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903" tIns="45146" rIns="91903" bIns="45146" anchor="b"/>
          <a:lstStyle>
            <a:lvl1pPr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t>5</a:t>
            </a:r>
          </a:p>
        </p:txBody>
      </p:sp>
      <p:sp>
        <p:nvSpPr>
          <p:cNvPr id="84996" name="Rectangle 4"/>
          <p:cNvSpPr>
            <a:spLocks noChangeArrowheads="1"/>
          </p:cNvSpPr>
          <p:nvPr/>
        </p:nvSpPr>
        <p:spPr bwMode="auto">
          <a:xfrm>
            <a:off x="0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4997" name="Rectangle 5"/>
          <p:cNvSpPr>
            <a:spLocks noChangeArrowheads="1"/>
          </p:cNvSpPr>
          <p:nvPr/>
        </p:nvSpPr>
        <p:spPr bwMode="auto">
          <a:xfrm>
            <a:off x="0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4998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 w="12700" cap="flat"/>
        </p:spPr>
      </p:sp>
      <p:sp>
        <p:nvSpPr>
          <p:cNvPr id="84999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903" tIns="45146" rIns="91903" bIns="45146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825244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1913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913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27EDD166-DF5B-E640-90C2-FE28AE548D5C}" type="slidenum">
              <a:rPr lang="en-US" altLang="en-US"/>
              <a:pPr/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4848016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E7B9E48-CE28-477B-AF14-CB4F875872B7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75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6018" name="Rectangle 2"/>
          <p:cNvSpPr>
            <a:spLocks noChangeArrowheads="1"/>
          </p:cNvSpPr>
          <p:nvPr/>
        </p:nvSpPr>
        <p:spPr bwMode="auto">
          <a:xfrm>
            <a:off x="3965991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6019" name="Rectangle 3"/>
          <p:cNvSpPr>
            <a:spLocks noChangeArrowheads="1"/>
          </p:cNvSpPr>
          <p:nvPr/>
        </p:nvSpPr>
        <p:spPr bwMode="auto">
          <a:xfrm>
            <a:off x="3965991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903" tIns="45146" rIns="91903" bIns="45146" anchor="b"/>
          <a:lstStyle>
            <a:lvl1pPr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t>5</a:t>
            </a:r>
          </a:p>
        </p:txBody>
      </p:sp>
      <p:sp>
        <p:nvSpPr>
          <p:cNvPr id="86020" name="Rectangle 4"/>
          <p:cNvSpPr>
            <a:spLocks noChangeArrowheads="1"/>
          </p:cNvSpPr>
          <p:nvPr/>
        </p:nvSpPr>
        <p:spPr bwMode="auto">
          <a:xfrm>
            <a:off x="0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6021" name="Rectangle 5"/>
          <p:cNvSpPr>
            <a:spLocks noChangeArrowheads="1"/>
          </p:cNvSpPr>
          <p:nvPr/>
        </p:nvSpPr>
        <p:spPr bwMode="auto">
          <a:xfrm>
            <a:off x="0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6022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 w="12700" cap="flat"/>
        </p:spPr>
      </p:sp>
      <p:sp>
        <p:nvSpPr>
          <p:cNvPr id="86023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903" tIns="45146" rIns="91903" bIns="45146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7046363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E067567-7C0E-4623-97F7-3AB1CFA84628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76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7042" name="Rectangle 2"/>
          <p:cNvSpPr>
            <a:spLocks noChangeArrowheads="1"/>
          </p:cNvSpPr>
          <p:nvPr/>
        </p:nvSpPr>
        <p:spPr bwMode="auto">
          <a:xfrm>
            <a:off x="3965991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7043" name="Rectangle 3"/>
          <p:cNvSpPr>
            <a:spLocks noChangeArrowheads="1"/>
          </p:cNvSpPr>
          <p:nvPr/>
        </p:nvSpPr>
        <p:spPr bwMode="auto">
          <a:xfrm>
            <a:off x="3965991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903" tIns="45146" rIns="91903" bIns="45146" anchor="b"/>
          <a:lstStyle>
            <a:lvl1pPr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t>6</a:t>
            </a:r>
          </a:p>
        </p:txBody>
      </p:sp>
      <p:sp>
        <p:nvSpPr>
          <p:cNvPr id="87044" name="Rectangle 4"/>
          <p:cNvSpPr>
            <a:spLocks noChangeArrowheads="1"/>
          </p:cNvSpPr>
          <p:nvPr/>
        </p:nvSpPr>
        <p:spPr bwMode="auto">
          <a:xfrm>
            <a:off x="0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7045" name="Rectangle 5"/>
          <p:cNvSpPr>
            <a:spLocks noChangeArrowheads="1"/>
          </p:cNvSpPr>
          <p:nvPr/>
        </p:nvSpPr>
        <p:spPr bwMode="auto">
          <a:xfrm>
            <a:off x="0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7046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 w="12700" cap="flat"/>
        </p:spPr>
      </p:sp>
      <p:sp>
        <p:nvSpPr>
          <p:cNvPr id="87047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903" tIns="45146" rIns="91903" bIns="45146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1684358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6D0189D-E517-438B-9693-2812E02CF692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77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8066" name="Rectangle 2"/>
          <p:cNvSpPr>
            <a:spLocks noChangeArrowheads="1"/>
          </p:cNvSpPr>
          <p:nvPr/>
        </p:nvSpPr>
        <p:spPr bwMode="auto">
          <a:xfrm>
            <a:off x="3965991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8067" name="Rectangle 3"/>
          <p:cNvSpPr>
            <a:spLocks noChangeArrowheads="1"/>
          </p:cNvSpPr>
          <p:nvPr/>
        </p:nvSpPr>
        <p:spPr bwMode="auto">
          <a:xfrm>
            <a:off x="3965991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903" tIns="45146" rIns="91903" bIns="45146" anchor="b"/>
          <a:lstStyle>
            <a:lvl1pPr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t>8</a:t>
            </a:r>
          </a:p>
        </p:txBody>
      </p:sp>
      <p:sp>
        <p:nvSpPr>
          <p:cNvPr id="88068" name="Rectangle 4"/>
          <p:cNvSpPr>
            <a:spLocks noChangeArrowheads="1"/>
          </p:cNvSpPr>
          <p:nvPr/>
        </p:nvSpPr>
        <p:spPr bwMode="auto">
          <a:xfrm>
            <a:off x="0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8069" name="Rectangle 5"/>
          <p:cNvSpPr>
            <a:spLocks noChangeArrowheads="1"/>
          </p:cNvSpPr>
          <p:nvPr/>
        </p:nvSpPr>
        <p:spPr bwMode="auto">
          <a:xfrm>
            <a:off x="0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8070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 w="12700" cap="flat"/>
        </p:spPr>
      </p:sp>
      <p:sp>
        <p:nvSpPr>
          <p:cNvPr id="88071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903" tIns="45146" rIns="91903" bIns="45146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7894422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6B19D27-1D9D-4EFF-A2A6-3367138C3034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78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90114" name="Rectangle 2"/>
          <p:cNvSpPr>
            <a:spLocks noChangeArrowheads="1"/>
          </p:cNvSpPr>
          <p:nvPr/>
        </p:nvSpPr>
        <p:spPr bwMode="auto">
          <a:xfrm>
            <a:off x="3965991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90115" name="Rectangle 3"/>
          <p:cNvSpPr>
            <a:spLocks noChangeArrowheads="1"/>
          </p:cNvSpPr>
          <p:nvPr/>
        </p:nvSpPr>
        <p:spPr bwMode="auto">
          <a:xfrm>
            <a:off x="3965991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903" tIns="45146" rIns="91903" bIns="45146" anchor="b"/>
          <a:lstStyle>
            <a:lvl1pPr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t>9</a:t>
            </a:r>
          </a:p>
        </p:txBody>
      </p:sp>
      <p:sp>
        <p:nvSpPr>
          <p:cNvPr id="90116" name="Rectangle 4"/>
          <p:cNvSpPr>
            <a:spLocks noChangeArrowheads="1"/>
          </p:cNvSpPr>
          <p:nvPr/>
        </p:nvSpPr>
        <p:spPr bwMode="auto">
          <a:xfrm>
            <a:off x="0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90117" name="Rectangle 5"/>
          <p:cNvSpPr>
            <a:spLocks noChangeArrowheads="1"/>
          </p:cNvSpPr>
          <p:nvPr/>
        </p:nvSpPr>
        <p:spPr bwMode="auto">
          <a:xfrm>
            <a:off x="0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90118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 w="12700" cap="flat"/>
        </p:spPr>
      </p:sp>
      <p:sp>
        <p:nvSpPr>
          <p:cNvPr id="90119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903" tIns="45146" rIns="91903" bIns="45146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0590509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0F971D5-882D-4233-A30D-FAEDE4CA6E84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79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91138" name="Rectangle 2"/>
          <p:cNvSpPr>
            <a:spLocks noChangeArrowheads="1"/>
          </p:cNvSpPr>
          <p:nvPr/>
        </p:nvSpPr>
        <p:spPr bwMode="auto">
          <a:xfrm>
            <a:off x="3965991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91139" name="Rectangle 3"/>
          <p:cNvSpPr>
            <a:spLocks noChangeArrowheads="1"/>
          </p:cNvSpPr>
          <p:nvPr/>
        </p:nvSpPr>
        <p:spPr bwMode="auto">
          <a:xfrm>
            <a:off x="3965991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903" tIns="45146" rIns="91903" bIns="45146" anchor="b"/>
          <a:lstStyle>
            <a:lvl1pPr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t>9</a:t>
            </a:r>
          </a:p>
        </p:txBody>
      </p:sp>
      <p:sp>
        <p:nvSpPr>
          <p:cNvPr id="91140" name="Rectangle 4"/>
          <p:cNvSpPr>
            <a:spLocks noChangeArrowheads="1"/>
          </p:cNvSpPr>
          <p:nvPr/>
        </p:nvSpPr>
        <p:spPr bwMode="auto">
          <a:xfrm>
            <a:off x="0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91141" name="Rectangle 5"/>
          <p:cNvSpPr>
            <a:spLocks noChangeArrowheads="1"/>
          </p:cNvSpPr>
          <p:nvPr/>
        </p:nvSpPr>
        <p:spPr bwMode="auto">
          <a:xfrm>
            <a:off x="0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91142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 w="12700" cap="flat"/>
        </p:spPr>
      </p:sp>
      <p:sp>
        <p:nvSpPr>
          <p:cNvPr id="91143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903" tIns="45146" rIns="91903" bIns="45146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8848355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6591C42-4AD5-4528-9EC3-61D5E9BDFCDD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80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024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17513" y="703263"/>
            <a:ext cx="6162675" cy="3467100"/>
          </a:xfrm>
          <a:ln/>
        </p:spPr>
      </p:sp>
      <p:sp>
        <p:nvSpPr>
          <p:cNvPr id="1024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2450232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9DCB16A-F829-4527-A43B-C46817CDE356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81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034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034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0784190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BD73B76-F558-45CE-871C-8466EA0D0DF2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82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290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290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6680613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4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85CE7E0-7666-4352-A4C1-28EF06861AC9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83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300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300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9446294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DA57BBC-3DEF-4030-90C9-4A7A7E87C33E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84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310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310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125144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1811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811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D4A0B81F-8AE9-1943-AF53-E78D21B80C2F}" type="slidenum">
              <a:rPr lang="en-US" altLang="en-US"/>
              <a:pPr/>
              <a:t>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0366016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C1FEC76-0B84-458E-8A4E-B7ECCB6E1DC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85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320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32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0158821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5F31BFB-CE80-49DF-B5B2-8D11C75DEDAB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86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33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33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0239817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B0ED708-B857-4AA3-91E9-C395C0C34058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87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34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34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2319007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B0ED708-B857-4AA3-91E9-C395C0C34058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88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34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34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7914297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1811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811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4A0B81F-8AE9-1943-AF53-E78D21B80C2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89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550609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4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A527C20-D984-443D-9364-8D80E7D14902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90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044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17513" y="703263"/>
            <a:ext cx="6162675" cy="3467100"/>
          </a:xfrm>
          <a:ln/>
        </p:spPr>
      </p:sp>
      <p:sp>
        <p:nvSpPr>
          <p:cNvPr id="1044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29435218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8E38463-D7D2-48E0-9845-AEDC12745945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91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064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064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4047569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43D6E09-C3BD-4C9F-8640-BDE33C2397BD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93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054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054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39152047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E36DD89-DA79-48DA-B783-0C850F9C3712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94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075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75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22657762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79FF149-63CC-4DDD-8621-E03FD326541C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95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085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085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562616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28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3F0CAC2-290B-4447-A1A9-9DF2412B29D5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28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8189795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1913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913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7EDD166-DF5B-E640-90C2-FE28AE548D5C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96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57946555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1913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913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7EDD166-DF5B-E640-90C2-FE28AE548D5C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97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439002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/>
          <p:cNvSpPr txBox="1">
            <a:spLocks noGrp="1" noChangeArrowheads="1"/>
          </p:cNvSpPr>
          <p:nvPr/>
        </p:nvSpPr>
        <p:spPr bwMode="auto">
          <a:xfrm>
            <a:off x="3966171" y="8820783"/>
            <a:ext cx="3031529" cy="462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3002" tIns="46501" rIns="93002" bIns="46501" anchor="b"/>
          <a:lstStyle>
            <a:lvl1pPr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28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202F3DB-D83B-4369-B6DF-4EFAC58302F7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28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952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16717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271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E76179E-0825-42BA-A86D-E07CE2CDFB4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271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993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71635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hyperlink" Target="http://www.db-book.com/" TargetMode="External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hyperlink" Target="http://www.db-book.com/" TargetMode="External"/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hyperlink" Target="http://www.db-book.com/" TargetMode="External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590550"/>
            <a:ext cx="8839200" cy="40386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05F4A72-606B-984B-907B-5BEA9B53E5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570" y="1121"/>
            <a:ext cx="8666629" cy="443198"/>
          </a:xfrm>
          <a:prstGeom prst="rect">
            <a:avLst/>
          </a:prstGeom>
        </p:spPr>
        <p:txBody>
          <a:bodyPr wrap="square" anchor="t"/>
          <a:lstStyle>
            <a:lvl1pPr algn="l">
              <a:lnSpc>
                <a:spcPct val="90000"/>
              </a:lnSpc>
              <a:defRPr sz="3200" b="0">
                <a:solidFill>
                  <a:schemeClr val="bg1"/>
                </a:solidFill>
                <a:latin typeface="Museo For Dell" pitchFamily="2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268763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8351" y="820342"/>
            <a:ext cx="7707313" cy="3677840"/>
          </a:xfrm>
        </p:spPr>
        <p:txBody>
          <a:bodyPr/>
          <a:lstStyle>
            <a:lvl1pPr marL="257175" indent="-257175">
              <a:buSzPct val="110000"/>
              <a:buFont typeface="Wingdings" panose="05000000000000000000" pitchFamily="2" charset="2"/>
              <a:buChar char="§"/>
              <a:defRPr sz="1275"/>
            </a:lvl1pPr>
            <a:lvl2pPr marL="557213" indent="-214313">
              <a:buSzPct val="110000"/>
              <a:buFont typeface="Arial" panose="020B0604020202020204" pitchFamily="34" charset="0"/>
              <a:buChar char="•"/>
              <a:defRPr sz="1275"/>
            </a:lvl2pPr>
            <a:lvl3pPr marL="814388" indent="-171450">
              <a:buFont typeface="Wingdings" panose="05000000000000000000" pitchFamily="2" charset="2"/>
              <a:buChar char="§"/>
              <a:defRPr sz="1275"/>
            </a:lvl3pPr>
            <a:lvl4pPr marL="1071563" indent="-171450">
              <a:buFont typeface="Arial" panose="020B0604020202020204" pitchFamily="34" charset="0"/>
              <a:buChar char="•"/>
              <a:defRPr sz="1275"/>
            </a:lvl4pPr>
            <a:lvl5pPr marL="1328738" indent="-171450">
              <a:buFont typeface="Wingdings" panose="05000000000000000000" pitchFamily="2" charset="2"/>
              <a:buChar char="§"/>
              <a:defRPr sz="1275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676913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6F2EBE-FF5F-4F9D-A3C2-A59A92D7809D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7F3CAF-32BF-49A6-93F1-59C9E4B7C95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976859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4389" y="820342"/>
            <a:ext cx="3754437" cy="3677840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1225" y="820342"/>
            <a:ext cx="3754438" cy="3677840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A6D4A7F0-1138-4608-80AA-D0A6F5D41187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852D5F-D37B-4E9D-98AD-511A1ABBD6A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884678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56DFCFB3-6710-4DD2-8404-7E55A930F35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191CCC-CC48-429B-87C9-7123B48E52D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8364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BB431453-8F56-47C4-89BA-3EDF3CD092BA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9D92F0-DB25-4E6B-A10D-A7937AC7A36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572266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4BE8099E-18A5-481A-9697-216087BE067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555C8E-F740-4D28-8DA3-D7B8E0F6F57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932478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7E2C57D-1205-411A-BA90-DF60A810F6DB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BBE5B0-1186-4DAB-9E97-511F15F5C63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1608061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9EB6957-06EE-46F8-A450-3DB417A1F8A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91DB2E-7BC4-4C22-ACAE-0B8B3F0C514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5309072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5C950AD-734E-45C7-8042-5795FFAD6750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E5E31B-1343-4510-8DCD-65E7B654469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266836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26250" y="88106"/>
            <a:ext cx="2019300" cy="44100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8350" y="88106"/>
            <a:ext cx="5905500" cy="44100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7A7A2CD-B5B0-4CF6-8038-339B0E99E36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3574B0-C055-4E38-82A9-667A1DF1F8D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131637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 userDrawn="1"/>
        </p:nvSpPr>
        <p:spPr>
          <a:xfrm>
            <a:off x="152400" y="895350"/>
            <a:ext cx="6934200" cy="457200"/>
          </a:xfrm>
          <a:prstGeom prst="rect">
            <a:avLst/>
          </a:prstGeom>
        </p:spPr>
        <p:txBody>
          <a:bodyPr/>
          <a:lstStyle>
            <a:lvl1pPr algn="ctr" defTabSz="457200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-128"/>
                <a:cs typeface="+mj-cs"/>
              </a:defRPr>
            </a:lvl1pPr>
            <a:lvl2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/>
            <a:r>
              <a:rPr lang="en-US" sz="2800" dirty="0">
                <a:solidFill>
                  <a:schemeClr val="bg1"/>
                </a:solidFill>
              </a:rPr>
              <a:t>Click to edit Master title style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FB43658-48CD-764C-86BF-302575415E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570" y="1121"/>
            <a:ext cx="8666629" cy="443198"/>
          </a:xfrm>
          <a:prstGeom prst="rect">
            <a:avLst/>
          </a:prstGeom>
        </p:spPr>
        <p:txBody>
          <a:bodyPr wrap="square" anchor="t"/>
          <a:lstStyle>
            <a:lvl1pPr algn="l">
              <a:lnSpc>
                <a:spcPct val="90000"/>
              </a:lnSpc>
              <a:defRPr sz="3200" b="0">
                <a:solidFill>
                  <a:schemeClr val="bg1"/>
                </a:solidFill>
                <a:latin typeface="Museo For Dell" pitchFamily="2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F6F2A81-D24A-A44F-8915-B9DC7FC2AE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552450"/>
            <a:ext cx="4191000" cy="4038600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D255CA6-4B6D-7842-85B8-A423C0C60A30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606103" y="552450"/>
            <a:ext cx="4191000" cy="4038600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6926432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/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  <a:lvl6pPr marL="1714500" indent="0" algn="ctr">
              <a:buNone/>
              <a:defRPr/>
            </a:lvl6pPr>
            <a:lvl7pPr marL="2057400" indent="0" algn="ctr">
              <a:buNone/>
              <a:defRPr/>
            </a:lvl7pPr>
            <a:lvl8pPr marL="2400300" indent="0" algn="ctr">
              <a:buNone/>
              <a:defRPr/>
            </a:lvl8pPr>
            <a:lvl9pPr marL="27432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796C49-4A73-449B-A170-DFFCD45313DF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0D9E99-A0D8-4F2F-B04A-331DF655FEA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8160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7">
            <a:extLst>
              <a:ext uri="{FF2B5EF4-FFF2-40B4-BE49-F238E27FC236}">
                <a16:creationId xmlns:a16="http://schemas.microsoft.com/office/drawing/2014/main" id="{A25BB261-D773-4836-B381-7A051175F5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05581" y="4294585"/>
            <a:ext cx="2832827" cy="623248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200" b="1" dirty="0">
                <a:solidFill>
                  <a:srgbClr val="002060"/>
                </a:solidFill>
              </a:rPr>
              <a:t>Database System Concepts, 7</a:t>
            </a:r>
            <a:r>
              <a:rPr lang="en-US" altLang="en-US" sz="1200" b="1" baseline="30000" dirty="0">
                <a:solidFill>
                  <a:srgbClr val="002060"/>
                </a:solidFill>
              </a:rPr>
              <a:t>th</a:t>
            </a:r>
            <a:r>
              <a:rPr lang="en-US" altLang="en-US" sz="1200" b="1" dirty="0">
                <a:solidFill>
                  <a:srgbClr val="002060"/>
                </a:solidFill>
              </a:rPr>
              <a:t> Ed</a:t>
            </a:r>
            <a:r>
              <a:rPr lang="en-US" altLang="en-US" sz="1200" dirty="0">
                <a:solidFill>
                  <a:srgbClr val="002060"/>
                </a:solidFill>
              </a:rPr>
              <a:t>.</a:t>
            </a:r>
          </a:p>
          <a:p>
            <a:pPr algn="ctr">
              <a:spcBef>
                <a:spcPct val="50000"/>
              </a:spcBef>
              <a:defRPr/>
            </a:pPr>
            <a:r>
              <a:rPr lang="en-US" altLang="en-US" sz="900" b="1" dirty="0">
                <a:solidFill>
                  <a:srgbClr val="002060"/>
                </a:solidFill>
              </a:rPr>
              <a:t>©Silberschatz, Korth and Sudarshan</a:t>
            </a:r>
            <a:br>
              <a:rPr lang="en-US" altLang="en-US" sz="900" b="1" dirty="0">
                <a:solidFill>
                  <a:srgbClr val="002060"/>
                </a:solidFill>
              </a:rPr>
            </a:br>
            <a:r>
              <a:rPr lang="en-US" altLang="en-US" sz="900" b="1" dirty="0">
                <a:solidFill>
                  <a:srgbClr val="002060"/>
                </a:solidFill>
              </a:rPr>
              <a:t>See </a:t>
            </a:r>
            <a:r>
              <a:rPr lang="en-US" altLang="en-US" sz="900" b="1" dirty="0">
                <a:solidFill>
                  <a:srgbClr val="002060"/>
                </a:solidFill>
                <a:hlinkClick r:id="rId2"/>
              </a:rPr>
              <a:t>www.db-book.com</a:t>
            </a:r>
            <a:r>
              <a:rPr lang="en-US" altLang="en-US" sz="900" b="1" dirty="0">
                <a:solidFill>
                  <a:srgbClr val="002060"/>
                </a:solidFill>
              </a:rPr>
              <a:t> for conditions on re-use </a:t>
            </a:r>
          </a:p>
        </p:txBody>
      </p:sp>
      <p:sp>
        <p:nvSpPr>
          <p:cNvPr id="5130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714500"/>
            <a:ext cx="7772400" cy="857250"/>
          </a:xfrm>
        </p:spPr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B4760F52-45E1-4E1D-A744-2F2290DE90CC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xfrm>
            <a:off x="6596063" y="4663679"/>
            <a:ext cx="1905000" cy="342900"/>
          </a:xfrm>
        </p:spPr>
        <p:txBody>
          <a:bodyPr/>
          <a:lstStyle>
            <a:lvl1pPr>
              <a:defRPr>
                <a:solidFill>
                  <a:srgbClr val="578963"/>
                </a:solidFill>
              </a:defRPr>
            </a:lvl1pPr>
          </a:lstStyle>
          <a:p>
            <a:pPr>
              <a:defRPr/>
            </a:pPr>
            <a:fld id="{3B69BB99-A72A-4470-971F-83530C443C9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pic>
        <p:nvPicPr>
          <p:cNvPr id="9" name="Picture 8" descr="Cover-6Ed"/>
          <p:cNvPicPr>
            <a:picLocks noChangeAspect="1" noChangeArrowheads="1"/>
          </p:cNvPicPr>
          <p:nvPr userDrawn="1"/>
        </p:nvPicPr>
        <p:blipFill>
          <a:blip r:embed="rId3"/>
          <a:stretch>
            <a:fillRect/>
          </a:stretch>
        </p:blipFill>
        <p:spPr bwMode="auto">
          <a:xfrm>
            <a:off x="13859" y="0"/>
            <a:ext cx="1331269" cy="127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1696631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8351" y="820342"/>
            <a:ext cx="7707313" cy="3677840"/>
          </a:xfrm>
        </p:spPr>
        <p:txBody>
          <a:bodyPr/>
          <a:lstStyle>
            <a:lvl1pPr marL="257175" indent="-257175">
              <a:buSzPct val="110000"/>
              <a:buFont typeface="Wingdings" panose="05000000000000000000" pitchFamily="2" charset="2"/>
              <a:buChar char="§"/>
              <a:defRPr sz="1275"/>
            </a:lvl1pPr>
            <a:lvl2pPr marL="557213" indent="-214313">
              <a:buSzPct val="110000"/>
              <a:buFont typeface="Arial" panose="020B0604020202020204" pitchFamily="34" charset="0"/>
              <a:buChar char="•"/>
              <a:defRPr sz="1275"/>
            </a:lvl2pPr>
            <a:lvl3pPr marL="814388" indent="-171450">
              <a:buFont typeface="Wingdings" panose="05000000000000000000" pitchFamily="2" charset="2"/>
              <a:buChar char="§"/>
              <a:defRPr sz="1275"/>
            </a:lvl3pPr>
            <a:lvl4pPr marL="1071563" indent="-171450">
              <a:buFont typeface="Arial" panose="020B0604020202020204" pitchFamily="34" charset="0"/>
              <a:buChar char="•"/>
              <a:defRPr sz="1275"/>
            </a:lvl4pPr>
            <a:lvl5pPr marL="1328738" indent="-171450">
              <a:buFont typeface="Wingdings" panose="05000000000000000000" pitchFamily="2" charset="2"/>
              <a:buChar char="§"/>
              <a:defRPr sz="1275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6856284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6F2EBE-FF5F-4F9D-A3C2-A59A92D7809D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7F3CAF-32BF-49A6-93F1-59C9E4B7C95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6956432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4389" y="820342"/>
            <a:ext cx="3754437" cy="3677840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1225" y="820342"/>
            <a:ext cx="3754438" cy="3677840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A6D4A7F0-1138-4608-80AA-D0A6F5D41187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852D5F-D37B-4E9D-98AD-511A1ABBD6A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3459129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56DFCFB3-6710-4DD2-8404-7E55A930F35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191CCC-CC48-429B-87C9-7123B48E52D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4344698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BB431453-8F56-47C4-89BA-3EDF3CD092BA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9D92F0-DB25-4E6B-A10D-A7937AC7A36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6884392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4BE8099E-18A5-481A-9697-216087BE067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555C8E-F740-4D28-8DA3-D7B8E0F6F57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958825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7E2C57D-1205-411A-BA90-DF60A810F6DB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BBE5B0-1186-4DAB-9E97-511F15F5C63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7839438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9EB6957-06EE-46F8-A450-3DB417A1F8A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91DB2E-7BC4-4C22-ACAE-0B8B3F0C514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14214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3574420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5C950AD-734E-45C7-8042-5795FFAD6750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E5E31B-1343-4510-8DCD-65E7B654469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727804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26250" y="88106"/>
            <a:ext cx="2019300" cy="44100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8350" y="88106"/>
            <a:ext cx="5905500" cy="44100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7A7A2CD-B5B0-4CF6-8038-339B0E99E36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3574B0-C055-4E38-82A9-667A1DF1F8D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6405678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/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  <a:lvl6pPr marL="1714500" indent="0" algn="ctr">
              <a:buNone/>
              <a:defRPr/>
            </a:lvl6pPr>
            <a:lvl7pPr marL="2057400" indent="0" algn="ctr">
              <a:buNone/>
              <a:defRPr/>
            </a:lvl7pPr>
            <a:lvl8pPr marL="2400300" indent="0" algn="ctr">
              <a:buNone/>
              <a:defRPr/>
            </a:lvl8pPr>
            <a:lvl9pPr marL="27432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796C49-4A73-449B-A170-DFFCD45313DF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0D9E99-A0D8-4F2F-B04A-331DF655FEA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3521641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7">
            <a:extLst>
              <a:ext uri="{FF2B5EF4-FFF2-40B4-BE49-F238E27FC236}">
                <a16:creationId xmlns:a16="http://schemas.microsoft.com/office/drawing/2014/main" id="{A25BB261-D773-4836-B381-7A051175F5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05581" y="4294585"/>
            <a:ext cx="2832827" cy="623248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200" b="1" dirty="0">
                <a:solidFill>
                  <a:srgbClr val="002060"/>
                </a:solidFill>
              </a:rPr>
              <a:t>Database System Concepts, 7</a:t>
            </a:r>
            <a:r>
              <a:rPr lang="en-US" altLang="en-US" sz="1200" b="1" baseline="30000" dirty="0">
                <a:solidFill>
                  <a:srgbClr val="002060"/>
                </a:solidFill>
              </a:rPr>
              <a:t>th</a:t>
            </a:r>
            <a:r>
              <a:rPr lang="en-US" altLang="en-US" sz="1200" b="1" dirty="0">
                <a:solidFill>
                  <a:srgbClr val="002060"/>
                </a:solidFill>
              </a:rPr>
              <a:t> Ed</a:t>
            </a:r>
            <a:r>
              <a:rPr lang="en-US" altLang="en-US" sz="1200" dirty="0">
                <a:solidFill>
                  <a:srgbClr val="002060"/>
                </a:solidFill>
              </a:rPr>
              <a:t>.</a:t>
            </a:r>
          </a:p>
          <a:p>
            <a:pPr algn="ctr">
              <a:spcBef>
                <a:spcPct val="50000"/>
              </a:spcBef>
              <a:defRPr/>
            </a:pPr>
            <a:r>
              <a:rPr lang="en-US" altLang="en-US" sz="900" b="1" dirty="0">
                <a:solidFill>
                  <a:srgbClr val="002060"/>
                </a:solidFill>
              </a:rPr>
              <a:t>©Silberschatz, Korth and Sudarshan</a:t>
            </a:r>
            <a:br>
              <a:rPr lang="en-US" altLang="en-US" sz="900" b="1" dirty="0">
                <a:solidFill>
                  <a:srgbClr val="002060"/>
                </a:solidFill>
              </a:rPr>
            </a:br>
            <a:r>
              <a:rPr lang="en-US" altLang="en-US" sz="900" b="1" dirty="0">
                <a:solidFill>
                  <a:srgbClr val="002060"/>
                </a:solidFill>
              </a:rPr>
              <a:t>See </a:t>
            </a:r>
            <a:r>
              <a:rPr lang="en-US" altLang="en-US" sz="900" b="1" dirty="0">
                <a:solidFill>
                  <a:srgbClr val="002060"/>
                </a:solidFill>
                <a:hlinkClick r:id="rId2"/>
              </a:rPr>
              <a:t>www.db-book.com</a:t>
            </a:r>
            <a:r>
              <a:rPr lang="en-US" altLang="en-US" sz="900" b="1" dirty="0">
                <a:solidFill>
                  <a:srgbClr val="002060"/>
                </a:solidFill>
              </a:rPr>
              <a:t> for conditions on re-use </a:t>
            </a:r>
          </a:p>
        </p:txBody>
      </p:sp>
      <p:sp>
        <p:nvSpPr>
          <p:cNvPr id="5130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714500"/>
            <a:ext cx="7772400" cy="857250"/>
          </a:xfrm>
        </p:spPr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B4760F52-45E1-4E1D-A744-2F2290DE90CC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xfrm>
            <a:off x="6596063" y="4663679"/>
            <a:ext cx="1905000" cy="342900"/>
          </a:xfrm>
        </p:spPr>
        <p:txBody>
          <a:bodyPr/>
          <a:lstStyle>
            <a:lvl1pPr>
              <a:defRPr>
                <a:solidFill>
                  <a:srgbClr val="578963"/>
                </a:solidFill>
              </a:defRPr>
            </a:lvl1pPr>
          </a:lstStyle>
          <a:p>
            <a:pPr>
              <a:defRPr/>
            </a:pPr>
            <a:fld id="{3B69BB99-A72A-4470-971F-83530C443C9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pic>
        <p:nvPicPr>
          <p:cNvPr id="9" name="Picture 8" descr="Cover-6Ed"/>
          <p:cNvPicPr>
            <a:picLocks noChangeAspect="1" noChangeArrowheads="1"/>
          </p:cNvPicPr>
          <p:nvPr userDrawn="1"/>
        </p:nvPicPr>
        <p:blipFill>
          <a:blip r:embed="rId3"/>
          <a:stretch>
            <a:fillRect/>
          </a:stretch>
        </p:blipFill>
        <p:spPr bwMode="auto">
          <a:xfrm>
            <a:off x="13859" y="0"/>
            <a:ext cx="1331269" cy="127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0444211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8351" y="820342"/>
            <a:ext cx="7707313" cy="3677840"/>
          </a:xfrm>
        </p:spPr>
        <p:txBody>
          <a:bodyPr/>
          <a:lstStyle>
            <a:lvl1pPr marL="257175" indent="-257175">
              <a:buSzPct val="110000"/>
              <a:buFont typeface="Wingdings" panose="05000000000000000000" pitchFamily="2" charset="2"/>
              <a:buChar char="§"/>
              <a:defRPr sz="1275"/>
            </a:lvl1pPr>
            <a:lvl2pPr marL="557213" indent="-214313">
              <a:buSzPct val="110000"/>
              <a:buFont typeface="Arial" panose="020B0604020202020204" pitchFamily="34" charset="0"/>
              <a:buChar char="•"/>
              <a:defRPr sz="1275"/>
            </a:lvl2pPr>
            <a:lvl3pPr marL="814388" indent="-171450">
              <a:buFont typeface="Wingdings" panose="05000000000000000000" pitchFamily="2" charset="2"/>
              <a:buChar char="§"/>
              <a:defRPr sz="1275"/>
            </a:lvl3pPr>
            <a:lvl4pPr marL="1071563" indent="-171450">
              <a:buFont typeface="Arial" panose="020B0604020202020204" pitchFamily="34" charset="0"/>
              <a:buChar char="•"/>
              <a:defRPr sz="1275"/>
            </a:lvl4pPr>
            <a:lvl5pPr marL="1328738" indent="-171450">
              <a:buFont typeface="Wingdings" panose="05000000000000000000" pitchFamily="2" charset="2"/>
              <a:buChar char="§"/>
              <a:defRPr sz="1275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9344510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8351" y="820342"/>
            <a:ext cx="7707313" cy="3677840"/>
          </a:xfrm>
        </p:spPr>
        <p:txBody>
          <a:bodyPr/>
          <a:lstStyle>
            <a:lvl1pPr marL="257175" indent="-257175">
              <a:buSzPct val="110000"/>
              <a:buFont typeface="Wingdings" panose="05000000000000000000" pitchFamily="2" charset="2"/>
              <a:buChar char="§"/>
              <a:defRPr sz="1275"/>
            </a:lvl1pPr>
            <a:lvl2pPr marL="557213" indent="-214313">
              <a:buSzPct val="110000"/>
              <a:buFont typeface="Arial" panose="020B0604020202020204" pitchFamily="34" charset="0"/>
              <a:buChar char="•"/>
              <a:defRPr sz="1275"/>
            </a:lvl2pPr>
            <a:lvl3pPr marL="814388" indent="-171450">
              <a:buFont typeface="Wingdings" panose="05000000000000000000" pitchFamily="2" charset="2"/>
              <a:buChar char="§"/>
              <a:defRPr sz="1275"/>
            </a:lvl3pPr>
            <a:lvl4pPr marL="1071563" indent="-171450">
              <a:buFont typeface="Arial" panose="020B0604020202020204" pitchFamily="34" charset="0"/>
              <a:buChar char="•"/>
              <a:defRPr sz="1275"/>
            </a:lvl4pPr>
            <a:lvl5pPr marL="1328738" indent="-171450">
              <a:buFont typeface="Wingdings" panose="05000000000000000000" pitchFamily="2" charset="2"/>
              <a:buChar char="§"/>
              <a:defRPr sz="1275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6523733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6F2EBE-FF5F-4F9D-A3C2-A59A92D7809D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7F3CAF-32BF-49A6-93F1-59C9E4B7C95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512641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4389" y="820342"/>
            <a:ext cx="3754437" cy="3677840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1225" y="820342"/>
            <a:ext cx="3754438" cy="3677840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A6D4A7F0-1138-4608-80AA-D0A6F5D41187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852D5F-D37B-4E9D-98AD-511A1ABBD6A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9510052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56DFCFB3-6710-4DD2-8404-7E55A930F35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191CCC-CC48-429B-87C9-7123B48E52D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1539118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BB431453-8F56-47C4-89BA-3EDF3CD092BA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9D92F0-DB25-4E6B-A10D-A7937AC7A36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280639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80CC6A0C-5777-6141-8161-40A51E54DA25}" type="datetimeFigureOut">
              <a:rPr lang="en-US" altLang="en-US"/>
              <a:pPr/>
              <a:t>9/15/23</a:t>
            </a:fld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BB1B0572-E7E6-434E-BFB5-5CD3555E83A4}" type="slidenum">
              <a:rPr lang="en-US" altLang="en-US"/>
              <a:pPr/>
              <a:t>‹#›</a:t>
            </a:fld>
            <a:endParaRPr lang="en-US" altLang="en-US">
              <a:solidFill>
                <a:srgbClr val="88A4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825194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4BE8099E-18A5-481A-9697-216087BE067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555C8E-F740-4D28-8DA3-D7B8E0F6F57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7404432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7E2C57D-1205-411A-BA90-DF60A810F6DB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BBE5B0-1186-4DAB-9E97-511F15F5C63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5232967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9EB6957-06EE-46F8-A450-3DB417A1F8A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91DB2E-7BC4-4C22-ACAE-0B8B3F0C514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596510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5C950AD-734E-45C7-8042-5795FFAD6750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E5E31B-1343-4510-8DCD-65E7B654469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7815404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26250" y="88106"/>
            <a:ext cx="2019300" cy="44100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8350" y="88106"/>
            <a:ext cx="5905500" cy="44100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7A7A2CD-B5B0-4CF6-8038-339B0E99E36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3574B0-C055-4E38-82A9-667A1DF1F8D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3774270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/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  <a:lvl6pPr marL="1714500" indent="0" algn="ctr">
              <a:buNone/>
              <a:defRPr/>
            </a:lvl6pPr>
            <a:lvl7pPr marL="2057400" indent="0" algn="ctr">
              <a:buNone/>
              <a:defRPr/>
            </a:lvl7pPr>
            <a:lvl8pPr marL="2400300" indent="0" algn="ctr">
              <a:buNone/>
              <a:defRPr/>
            </a:lvl8pPr>
            <a:lvl9pPr marL="27432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796C49-4A73-449B-A170-DFFCD45313DF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0D9E99-A0D8-4F2F-B04A-331DF655FEA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9623966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590550"/>
            <a:ext cx="8839200" cy="40386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05F4A72-606B-984B-907B-5BEA9B53E5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570" y="1121"/>
            <a:ext cx="8666629" cy="443198"/>
          </a:xfrm>
          <a:prstGeom prst="rect">
            <a:avLst/>
          </a:prstGeom>
        </p:spPr>
        <p:txBody>
          <a:bodyPr wrap="square" anchor="t"/>
          <a:lstStyle>
            <a:lvl1pPr algn="l">
              <a:lnSpc>
                <a:spcPct val="90000"/>
              </a:lnSpc>
              <a:defRPr sz="3200" b="0">
                <a:solidFill>
                  <a:schemeClr val="bg1"/>
                </a:solidFill>
                <a:latin typeface="Museo For Dell" pitchFamily="2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164480679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 userDrawn="1"/>
        </p:nvSpPr>
        <p:spPr>
          <a:xfrm>
            <a:off x="152400" y="895350"/>
            <a:ext cx="6934200" cy="457200"/>
          </a:xfrm>
          <a:prstGeom prst="rect">
            <a:avLst/>
          </a:prstGeom>
        </p:spPr>
        <p:txBody>
          <a:bodyPr/>
          <a:lstStyle>
            <a:lvl1pPr algn="ctr" defTabSz="457200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-128"/>
                <a:cs typeface="+mj-cs"/>
              </a:defRPr>
            </a:lvl1pPr>
            <a:lvl2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/>
            <a:r>
              <a:rPr lang="en-US" sz="2800" dirty="0">
                <a:solidFill>
                  <a:schemeClr val="bg1"/>
                </a:solidFill>
              </a:rPr>
              <a:t>Click to edit Master title style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FB43658-48CD-764C-86BF-302575415E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570" y="1121"/>
            <a:ext cx="8666629" cy="443198"/>
          </a:xfrm>
          <a:prstGeom prst="rect">
            <a:avLst/>
          </a:prstGeom>
        </p:spPr>
        <p:txBody>
          <a:bodyPr wrap="square" anchor="t"/>
          <a:lstStyle>
            <a:lvl1pPr algn="l">
              <a:lnSpc>
                <a:spcPct val="90000"/>
              </a:lnSpc>
              <a:defRPr sz="3200" b="0">
                <a:solidFill>
                  <a:schemeClr val="bg1"/>
                </a:solidFill>
                <a:latin typeface="Museo For Dell" pitchFamily="2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F6F2A81-D24A-A44F-8915-B9DC7FC2AE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552450"/>
            <a:ext cx="4191000" cy="4038600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D255CA6-4B6D-7842-85B8-A423C0C60A30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606103" y="552450"/>
            <a:ext cx="4191000" cy="4038600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600690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527646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80CC6A0C-5777-6141-8161-40A51E54DA25}" type="datetimeFigureOut">
              <a:rPr lang="en-US" altLang="en-US"/>
              <a:pPr/>
              <a:t>9/15/23</a:t>
            </a:fld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BB1B0572-E7E6-434E-BFB5-5CD3555E83A4}" type="slidenum">
              <a:rPr lang="en-US" altLang="en-US"/>
              <a:pPr/>
              <a:t>‹#›</a:t>
            </a:fld>
            <a:endParaRPr lang="en-US" altLang="en-US">
              <a:solidFill>
                <a:srgbClr val="88A4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13352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01FA5FD1-732F-9047-B0F4-603D0EAC5CB0}" type="datetimeFigureOut">
              <a:rPr lang="en-US" altLang="en-US"/>
              <a:pPr/>
              <a:t>9/15/23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3DBB9D51-EA15-824B-AFBA-C5CFF763538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08703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01FA5FD1-732F-9047-B0F4-603D0EAC5CB0}" type="datetimeFigureOut">
              <a:rPr lang="en-US" altLang="en-US"/>
              <a:pPr/>
              <a:t>9/15/23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3DBB9D51-EA15-824B-AFBA-C5CFF763538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7068592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D56D54B9-89B7-A248-9210-3C9346164D0F}" type="datetimeFigureOut">
              <a:rPr lang="en-US" altLang="en-US"/>
              <a:pPr/>
              <a:t>9/15/23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B5559CE1-75A0-2043-A1BB-26E32B46DEB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6058183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EBE5339B-726A-CF41-B4A0-6109F9D8F0EB}" type="datetimeFigureOut">
              <a:rPr lang="en-US" altLang="en-US"/>
              <a:pPr/>
              <a:t>9/15/23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D5ED28FB-5F5E-B441-A1E3-774C424C6E3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9381748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7BBC359C-8B98-904F-955B-7B675E601B13}" type="datetimeFigureOut">
              <a:rPr lang="en-US" altLang="en-US"/>
              <a:pPr/>
              <a:t>9/15/23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D9A8E8E7-A6E1-1A4E-BFDF-C30BFEC4FA6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3710980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590550"/>
            <a:ext cx="8839200" cy="40386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05F4A72-606B-984B-907B-5BEA9B53E5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570" y="1121"/>
            <a:ext cx="8666629" cy="443198"/>
          </a:xfrm>
          <a:prstGeom prst="rect">
            <a:avLst/>
          </a:prstGeom>
        </p:spPr>
        <p:txBody>
          <a:bodyPr wrap="square" anchor="t"/>
          <a:lstStyle>
            <a:lvl1pPr algn="l">
              <a:lnSpc>
                <a:spcPct val="90000"/>
              </a:lnSpc>
              <a:defRPr sz="3200" b="0">
                <a:solidFill>
                  <a:schemeClr val="bg1"/>
                </a:solidFill>
                <a:latin typeface="Museo For Dell" pitchFamily="2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219536448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 userDrawn="1"/>
        </p:nvSpPr>
        <p:spPr>
          <a:xfrm>
            <a:off x="152400" y="895350"/>
            <a:ext cx="6934200" cy="457200"/>
          </a:xfrm>
          <a:prstGeom prst="rect">
            <a:avLst/>
          </a:prstGeom>
        </p:spPr>
        <p:txBody>
          <a:bodyPr/>
          <a:lstStyle>
            <a:lvl1pPr algn="ctr" defTabSz="457200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-128"/>
                <a:cs typeface="+mj-cs"/>
              </a:defRPr>
            </a:lvl1pPr>
            <a:lvl2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/>
            <a:r>
              <a:rPr lang="en-US" sz="2800" dirty="0">
                <a:solidFill>
                  <a:schemeClr val="bg1"/>
                </a:solidFill>
              </a:rPr>
              <a:t>Click to edit Master title style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FB43658-48CD-764C-86BF-302575415E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570" y="1121"/>
            <a:ext cx="8666629" cy="443198"/>
          </a:xfrm>
          <a:prstGeom prst="rect">
            <a:avLst/>
          </a:prstGeom>
        </p:spPr>
        <p:txBody>
          <a:bodyPr wrap="square" anchor="t"/>
          <a:lstStyle>
            <a:lvl1pPr algn="l">
              <a:lnSpc>
                <a:spcPct val="90000"/>
              </a:lnSpc>
              <a:defRPr sz="3200" b="0">
                <a:solidFill>
                  <a:schemeClr val="bg1"/>
                </a:solidFill>
                <a:latin typeface="Museo For Dell" pitchFamily="2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F6F2A81-D24A-A44F-8915-B9DC7FC2AE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552450"/>
            <a:ext cx="4191000" cy="4038600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D255CA6-4B6D-7842-85B8-A423C0C60A30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606103" y="552450"/>
            <a:ext cx="4191000" cy="4038600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9789325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03140650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80CC6A0C-5777-6141-8161-40A51E54DA25}" type="datetimeFigureOut">
              <a:rPr lang="en-US" altLang="en-US"/>
              <a:pPr/>
              <a:t>9/15/23</a:t>
            </a:fld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BB1B0572-E7E6-434E-BFB5-5CD3555E83A4}" type="slidenum">
              <a:rPr lang="en-US" altLang="en-US"/>
              <a:pPr/>
              <a:t>‹#›</a:t>
            </a:fld>
            <a:endParaRPr lang="en-US" altLang="en-US">
              <a:solidFill>
                <a:srgbClr val="88A4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0330186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01FA5FD1-732F-9047-B0F4-603D0EAC5CB0}" type="datetimeFigureOut">
              <a:rPr lang="en-US" altLang="en-US"/>
              <a:pPr/>
              <a:t>9/15/23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3DBB9D51-EA15-824B-AFBA-C5CFF763538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44886952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D56D54B9-89B7-A248-9210-3C9346164D0F}" type="datetimeFigureOut">
              <a:rPr lang="en-US" altLang="en-US"/>
              <a:pPr/>
              <a:t>9/15/23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B5559CE1-75A0-2043-A1BB-26E32B46DEB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447374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D56D54B9-89B7-A248-9210-3C9346164D0F}" type="datetimeFigureOut">
              <a:rPr lang="en-US" altLang="en-US"/>
              <a:pPr/>
              <a:t>9/15/23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B5559CE1-75A0-2043-A1BB-26E32B46DEB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56220410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EBE5339B-726A-CF41-B4A0-6109F9D8F0EB}" type="datetimeFigureOut">
              <a:rPr lang="en-US" altLang="en-US"/>
              <a:pPr/>
              <a:t>9/15/23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D5ED28FB-5F5E-B441-A1E3-774C424C6E3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06747691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7BBC359C-8B98-904F-955B-7B675E601B13}" type="datetimeFigureOut">
              <a:rPr lang="en-US" altLang="en-US"/>
              <a:pPr/>
              <a:t>9/15/23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D9A8E8E7-A6E1-1A4E-BFDF-C30BFEC4FA6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873122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EBE5339B-726A-CF41-B4A0-6109F9D8F0EB}" type="datetimeFigureOut">
              <a:rPr lang="en-US" altLang="en-US"/>
              <a:pPr/>
              <a:t>9/15/23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D5ED28FB-5F5E-B441-A1E3-774C424C6E3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33984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7BBC359C-8B98-904F-955B-7B675E601B13}" type="datetimeFigureOut">
              <a:rPr lang="en-US" altLang="en-US"/>
              <a:pPr/>
              <a:t>9/15/23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D9A8E8E7-A6E1-1A4E-BFDF-C30BFEC4FA6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13490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7">
            <a:extLst>
              <a:ext uri="{FF2B5EF4-FFF2-40B4-BE49-F238E27FC236}">
                <a16:creationId xmlns:a16="http://schemas.microsoft.com/office/drawing/2014/main" id="{A25BB261-D773-4836-B381-7A051175F5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05581" y="4294585"/>
            <a:ext cx="2832827" cy="623248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200" b="1" dirty="0">
                <a:solidFill>
                  <a:srgbClr val="002060"/>
                </a:solidFill>
              </a:rPr>
              <a:t>Database System Concepts, 7</a:t>
            </a:r>
            <a:r>
              <a:rPr lang="en-US" altLang="en-US" sz="1200" b="1" baseline="30000" dirty="0">
                <a:solidFill>
                  <a:srgbClr val="002060"/>
                </a:solidFill>
              </a:rPr>
              <a:t>th</a:t>
            </a:r>
            <a:r>
              <a:rPr lang="en-US" altLang="en-US" sz="1200" b="1" dirty="0">
                <a:solidFill>
                  <a:srgbClr val="002060"/>
                </a:solidFill>
              </a:rPr>
              <a:t> Ed</a:t>
            </a:r>
            <a:r>
              <a:rPr lang="en-US" altLang="en-US" sz="1200" dirty="0">
                <a:solidFill>
                  <a:srgbClr val="002060"/>
                </a:solidFill>
              </a:rPr>
              <a:t>.</a:t>
            </a:r>
          </a:p>
          <a:p>
            <a:pPr algn="ctr">
              <a:spcBef>
                <a:spcPct val="50000"/>
              </a:spcBef>
              <a:defRPr/>
            </a:pPr>
            <a:r>
              <a:rPr lang="en-US" altLang="en-US" sz="900" b="1" dirty="0">
                <a:solidFill>
                  <a:srgbClr val="002060"/>
                </a:solidFill>
              </a:rPr>
              <a:t>©Silberschatz, Korth and Sudarshan</a:t>
            </a:r>
            <a:br>
              <a:rPr lang="en-US" altLang="en-US" sz="900" b="1" dirty="0">
                <a:solidFill>
                  <a:srgbClr val="002060"/>
                </a:solidFill>
              </a:rPr>
            </a:br>
            <a:r>
              <a:rPr lang="en-US" altLang="en-US" sz="900" b="1" dirty="0">
                <a:solidFill>
                  <a:srgbClr val="002060"/>
                </a:solidFill>
              </a:rPr>
              <a:t>See </a:t>
            </a:r>
            <a:r>
              <a:rPr lang="en-US" altLang="en-US" sz="900" b="1" dirty="0">
                <a:solidFill>
                  <a:srgbClr val="002060"/>
                </a:solidFill>
                <a:hlinkClick r:id="rId2"/>
              </a:rPr>
              <a:t>www.db-book.com</a:t>
            </a:r>
            <a:r>
              <a:rPr lang="en-US" altLang="en-US" sz="900" b="1" dirty="0">
                <a:solidFill>
                  <a:srgbClr val="002060"/>
                </a:solidFill>
              </a:rPr>
              <a:t> for conditions on re-use </a:t>
            </a:r>
          </a:p>
        </p:txBody>
      </p:sp>
      <p:sp>
        <p:nvSpPr>
          <p:cNvPr id="5130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714500"/>
            <a:ext cx="7772400" cy="857250"/>
          </a:xfrm>
        </p:spPr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B4760F52-45E1-4E1D-A744-2F2290DE90CC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xfrm>
            <a:off x="6596063" y="4663679"/>
            <a:ext cx="1905000" cy="342900"/>
          </a:xfrm>
        </p:spPr>
        <p:txBody>
          <a:bodyPr/>
          <a:lstStyle>
            <a:lvl1pPr>
              <a:defRPr>
                <a:solidFill>
                  <a:srgbClr val="578963"/>
                </a:solidFill>
              </a:defRPr>
            </a:lvl1pPr>
          </a:lstStyle>
          <a:p>
            <a:pPr>
              <a:defRPr/>
            </a:pPr>
            <a:fld id="{3B69BB99-A72A-4470-971F-83530C443C9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pic>
        <p:nvPicPr>
          <p:cNvPr id="9" name="Picture 8" descr="Cover-6Ed"/>
          <p:cNvPicPr>
            <a:picLocks noChangeAspect="1" noChangeArrowheads="1"/>
          </p:cNvPicPr>
          <p:nvPr userDrawn="1"/>
        </p:nvPicPr>
        <p:blipFill>
          <a:blip r:embed="rId3"/>
          <a:stretch>
            <a:fillRect/>
          </a:stretch>
        </p:blipFill>
        <p:spPr bwMode="auto">
          <a:xfrm>
            <a:off x="13859" y="0"/>
            <a:ext cx="1331269" cy="127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633490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emf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12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1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3.xml"/><Relationship Id="rId10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Relationship Id="rId14" Type="http://schemas.openxmlformats.org/officeDocument/2006/relationships/image" Target="../media/image2.jpe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32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30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Relationship Id="rId14" Type="http://schemas.openxmlformats.org/officeDocument/2006/relationships/image" Target="../media/image2.jpe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0.xml"/><Relationship Id="rId13" Type="http://schemas.openxmlformats.org/officeDocument/2006/relationships/slideLayout" Target="../slideLayouts/slideLayout45.xml"/><Relationship Id="rId3" Type="http://schemas.openxmlformats.org/officeDocument/2006/relationships/slideLayout" Target="../slideLayouts/slideLayout35.xml"/><Relationship Id="rId7" Type="http://schemas.openxmlformats.org/officeDocument/2006/relationships/slideLayout" Target="../slideLayouts/slideLayout39.xml"/><Relationship Id="rId12" Type="http://schemas.openxmlformats.org/officeDocument/2006/relationships/slideLayout" Target="../slideLayouts/slideLayout44.xml"/><Relationship Id="rId2" Type="http://schemas.openxmlformats.org/officeDocument/2006/relationships/slideLayout" Target="../slideLayouts/slideLayout34.xml"/><Relationship Id="rId1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3.xml"/><Relationship Id="rId5" Type="http://schemas.openxmlformats.org/officeDocument/2006/relationships/slideLayout" Target="../slideLayouts/slideLayout37.xml"/><Relationship Id="rId15" Type="http://schemas.openxmlformats.org/officeDocument/2006/relationships/image" Target="../media/image2.jpeg"/><Relationship Id="rId10" Type="http://schemas.openxmlformats.org/officeDocument/2006/relationships/slideLayout" Target="../slideLayouts/slideLayout42.xml"/><Relationship Id="rId4" Type="http://schemas.openxmlformats.org/officeDocument/2006/relationships/slideLayout" Target="../slideLayouts/slideLayout36.xml"/><Relationship Id="rId9" Type="http://schemas.openxmlformats.org/officeDocument/2006/relationships/slideLayout" Target="../slideLayouts/slideLayout41.xml"/><Relationship Id="rId1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5" Type="http://schemas.openxmlformats.org/officeDocument/2006/relationships/slideLayout" Target="../slideLayouts/slideLayout50.xml"/><Relationship Id="rId10" Type="http://schemas.openxmlformats.org/officeDocument/2006/relationships/image" Target="../media/image1.emf"/><Relationship Id="rId4" Type="http://schemas.openxmlformats.org/officeDocument/2006/relationships/slideLayout" Target="../slideLayouts/slideLayout49.xml"/><Relationship Id="rId9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1.xml"/><Relationship Id="rId3" Type="http://schemas.openxmlformats.org/officeDocument/2006/relationships/slideLayout" Target="../slideLayouts/slideLayout56.xml"/><Relationship Id="rId7" Type="http://schemas.openxmlformats.org/officeDocument/2006/relationships/slideLayout" Target="../slideLayouts/slideLayout60.xml"/><Relationship Id="rId2" Type="http://schemas.openxmlformats.org/officeDocument/2006/relationships/slideLayout" Target="../slideLayouts/slideLayout55.xml"/><Relationship Id="rId1" Type="http://schemas.openxmlformats.org/officeDocument/2006/relationships/slideLayout" Target="../slideLayouts/slideLayout54.xml"/><Relationship Id="rId6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8.xml"/><Relationship Id="rId10" Type="http://schemas.openxmlformats.org/officeDocument/2006/relationships/image" Target="../media/image1.emf"/><Relationship Id="rId4" Type="http://schemas.openxmlformats.org/officeDocument/2006/relationships/slideLayout" Target="../slideLayouts/slideLayout57.xml"/><Relationship Id="rId9" Type="http://schemas.openxmlformats.org/officeDocument/2006/relationships/theme" Target="../theme/theme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rrowheads="1"/>
          </p:cNvSpPr>
          <p:nvPr userDrawn="1"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sp>
        <p:nvSpPr>
          <p:cNvPr id="9" name="TextBox 11"/>
          <p:cNvSpPr txBox="1">
            <a:spLocks noChangeArrowheads="1"/>
          </p:cNvSpPr>
          <p:nvPr userDrawn="1"/>
        </p:nvSpPr>
        <p:spPr bwMode="auto">
          <a:xfrm>
            <a:off x="255588" y="4695825"/>
            <a:ext cx="6781800" cy="392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EE15EB3-3077-C740-8089-CCA1B2033312}" type="slidenum">
              <a:rPr lang="en-US" altLang="en-US" sz="1050" b="1">
                <a:solidFill>
                  <a:schemeClr val="bg1"/>
                </a:solidFill>
              </a:rPr>
              <a:pPr marL="0" marR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lang="en-US" altLang="en-US" sz="1050" b="1" dirty="0">
                <a:solidFill>
                  <a:schemeClr val="bg1"/>
                </a:solidFill>
              </a:rPr>
              <a:t> </a:t>
            </a:r>
            <a:r>
              <a:rPr lang="en-US" altLang="en-US" sz="1050" dirty="0">
                <a:solidFill>
                  <a:schemeClr val="bg1"/>
                </a:solidFill>
              </a:rPr>
              <a:t>|</a:t>
            </a:r>
            <a:r>
              <a:rPr lang="en-US" altLang="en-US" sz="1050" b="1" dirty="0">
                <a:solidFill>
                  <a:schemeClr val="bg1"/>
                </a:solidFill>
              </a:rPr>
              <a:t> Introduction to Databases (F23): </a:t>
            </a:r>
            <a:r>
              <a:rPr lang="en-US" altLang="en-US" sz="1050" i="1" dirty="0">
                <a:solidFill>
                  <a:schemeClr val="bg1"/>
                </a:solidFill>
              </a:rPr>
              <a:t>Lecture 2: ER, Relational, SQL (I)</a:t>
            </a:r>
            <a:br>
              <a:rPr lang="en-US" altLang="en-US" sz="1050" i="1" baseline="0" dirty="0">
                <a:solidFill>
                  <a:schemeClr val="bg1"/>
                </a:solidFill>
              </a:rPr>
            </a:br>
            <a:r>
              <a:rPr lang="de-DE" altLang="en-US" sz="900" i="1" dirty="0">
                <a:solidFill>
                  <a:schemeClr val="bg1"/>
                </a:solidFill>
              </a:rPr>
              <a:t>© Donald F. Ferguson, 2023</a:t>
            </a:r>
            <a:endParaRPr lang="en-US" altLang="en-US" sz="900" i="1" dirty="0">
              <a:solidFill>
                <a:schemeClr val="bg1"/>
              </a:solidFill>
            </a:endParaRPr>
          </a:p>
        </p:txBody>
      </p:sp>
      <p:pic>
        <p:nvPicPr>
          <p:cNvPr id="12" name="Picture 10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tangle 13"/>
          <p:cNvSpPr>
            <a:spLocks noChangeArrowheads="1"/>
          </p:cNvSpPr>
          <p:nvPr userDrawn="1"/>
        </p:nvSpPr>
        <p:spPr bwMode="auto">
          <a:xfrm>
            <a:off x="0" y="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93469" r:id="rId1"/>
    <p:sldLayoutId id="2147493474" r:id="rId2"/>
    <p:sldLayoutId id="2147493586" r:id="rId3"/>
    <p:sldLayoutId id="2147493478" r:id="rId4"/>
    <p:sldLayoutId id="2147493475" r:id="rId5"/>
    <p:sldLayoutId id="2147493476" r:id="rId6"/>
    <p:sldLayoutId id="2147493477" r:id="rId7"/>
    <p:sldLayoutId id="2147493494" r:id="rId8"/>
  </p:sldLayoutIdLst>
  <p:txStyles>
    <p:titleStyle>
      <a:lvl1pPr algn="ctr" defTabSz="457200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-128"/>
          <a:cs typeface="+mj-cs"/>
        </a:defRPr>
      </a:lvl1pPr>
      <a:lvl2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2pPr>
      <a:lvl3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3pPr>
      <a:lvl4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4pPr>
      <a:lvl5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9pPr>
    </p:titleStyle>
    <p:bodyStyle>
      <a:lvl1pPr marL="342900" indent="-342900" algn="l" defTabSz="457200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charset="-128"/>
          <a:cs typeface="+mn-cs"/>
        </a:defRPr>
      </a:lvl1pPr>
      <a:lvl2pPr marL="742950" indent="-285750" algn="l" defTabSz="457200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ＭＳ Ｐゴシック" charset="-128"/>
          <a:cs typeface="+mn-cs"/>
        </a:defRPr>
      </a:lvl2pPr>
      <a:lvl3pPr marL="11430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charset="-128"/>
          <a:cs typeface="+mn-cs"/>
        </a:defRPr>
      </a:lvl3pPr>
      <a:lvl4pPr marL="16002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4pPr>
      <a:lvl5pPr marL="20574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56112478-D9B7-4D0D-ADE5-62D5EFAAFBB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773085" y="820342"/>
            <a:ext cx="7702579" cy="36778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512003" name="Rectangle 3">
            <a:extLst>
              <a:ext uri="{FF2B5EF4-FFF2-40B4-BE49-F238E27FC236}">
                <a16:creationId xmlns:a16="http://schemas.microsoft.com/office/drawing/2014/main" id="{D2EB5033-CF44-472B-B77D-FAA18581E631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4800600"/>
            <a:ext cx="19050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050">
                <a:solidFill>
                  <a:srgbClr val="002060"/>
                </a:solidFill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8BECA7E0-09BC-41D3-BD93-B7E81A2ACCB7}" type="slidenum">
              <a:rPr lang="en-US" altLang="en-US" smtClean="0"/>
              <a:pPr>
                <a:defRPr/>
              </a:pPr>
              <a:t>‹#›</a:t>
            </a:fld>
            <a:endParaRPr lang="en-US" altLang="en-US" dirty="0"/>
          </a:p>
        </p:txBody>
      </p:sp>
      <p:sp>
        <p:nvSpPr>
          <p:cNvPr id="1028" name="Text Box 4">
            <a:extLst>
              <a:ext uri="{FF2B5EF4-FFF2-40B4-BE49-F238E27FC236}">
                <a16:creationId xmlns:a16="http://schemas.microsoft.com/office/drawing/2014/main" id="{D0CFC8B2-2C6C-4CA4-9AFC-14298F0DD4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25878" y="4960144"/>
            <a:ext cx="1854995" cy="207749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750" b="1" dirty="0">
                <a:solidFill>
                  <a:srgbClr val="002060"/>
                </a:solidFill>
              </a:rPr>
              <a:t>©Silberschatz, Korth and Sudarshan</a:t>
            </a:r>
          </a:p>
        </p:txBody>
      </p:sp>
      <p:sp>
        <p:nvSpPr>
          <p:cNvPr id="512005" name="Text Box 5">
            <a:extLst>
              <a:ext uri="{FF2B5EF4-FFF2-40B4-BE49-F238E27FC236}">
                <a16:creationId xmlns:a16="http://schemas.microsoft.com/office/drawing/2014/main" id="{ED25C836-0663-424A-84A7-5AB80342286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12847" y="4960144"/>
            <a:ext cx="381835" cy="2077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750" b="1" dirty="0">
                <a:solidFill>
                  <a:srgbClr val="002060"/>
                </a:solidFill>
              </a:rPr>
              <a:t>2.</a:t>
            </a:r>
            <a:fld id="{669DE52E-05EC-4487-BE79-3F9A6A9F8797}" type="slidenum">
              <a:rPr lang="en-US" altLang="en-US" sz="750" b="1" smtClean="0">
                <a:solidFill>
                  <a:srgbClr val="002060"/>
                </a:solidFill>
              </a:rPr>
              <a:pPr algn="ctr">
                <a:spcBef>
                  <a:spcPct val="50000"/>
                </a:spcBef>
                <a:defRPr/>
              </a:pPr>
              <a:t>‹#›</a:t>
            </a:fld>
            <a:endParaRPr lang="en-US" altLang="en-US" sz="750" b="1" dirty="0">
              <a:solidFill>
                <a:srgbClr val="002060"/>
              </a:solidFill>
            </a:endParaRPr>
          </a:p>
        </p:txBody>
      </p:sp>
      <p:sp>
        <p:nvSpPr>
          <p:cNvPr id="512006" name="Rectangle 6">
            <a:extLst>
              <a:ext uri="{FF2B5EF4-FFF2-40B4-BE49-F238E27FC236}">
                <a16:creationId xmlns:a16="http://schemas.microsoft.com/office/drawing/2014/main" id="{BFAC4B4C-D3C2-4A14-871E-CC7D45F0769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768350" y="88106"/>
            <a:ext cx="8077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31" name="Text Box 7">
            <a:extLst>
              <a:ext uri="{FF2B5EF4-FFF2-40B4-BE49-F238E27FC236}">
                <a16:creationId xmlns:a16="http://schemas.microsoft.com/office/drawing/2014/main" id="{5472E9A1-C06F-4393-872E-7F8100F916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960144"/>
            <a:ext cx="1996059" cy="207749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sz="750" b="1" dirty="0">
                <a:solidFill>
                  <a:srgbClr val="002060"/>
                </a:solidFill>
              </a:rPr>
              <a:t>Database System Concepts - 7</a:t>
            </a:r>
            <a:r>
              <a:rPr lang="en-US" sz="750" b="1" baseline="30000" dirty="0">
                <a:solidFill>
                  <a:srgbClr val="002060"/>
                </a:solidFill>
              </a:rPr>
              <a:t>th</a:t>
            </a:r>
            <a:r>
              <a:rPr lang="en-US" sz="750" b="1" dirty="0">
                <a:solidFill>
                  <a:srgbClr val="002060"/>
                </a:solidFill>
              </a:rPr>
              <a:t> Edition</a:t>
            </a:r>
          </a:p>
        </p:txBody>
      </p:sp>
      <p:sp>
        <p:nvSpPr>
          <p:cNvPr id="1032" name="Freeform 8">
            <a:extLst>
              <a:ext uri="{FF2B5EF4-FFF2-40B4-BE49-F238E27FC236}">
                <a16:creationId xmlns:a16="http://schemas.microsoft.com/office/drawing/2014/main" id="{0362D880-06BD-4D02-876C-3226AC8E6F10}"/>
              </a:ext>
            </a:extLst>
          </p:cNvPr>
          <p:cNvSpPr>
            <a:spLocks/>
          </p:cNvSpPr>
          <p:nvPr/>
        </p:nvSpPr>
        <p:spPr bwMode="auto">
          <a:xfrm>
            <a:off x="8916988" y="4083844"/>
            <a:ext cx="227012" cy="35719"/>
          </a:xfrm>
          <a:custGeom>
            <a:avLst/>
            <a:gdLst>
              <a:gd name="T0" fmla="*/ 0 w 285"/>
              <a:gd name="T1" fmla="*/ 2147483646 h 61"/>
              <a:gd name="T2" fmla="*/ 2147483646 w 285"/>
              <a:gd name="T3" fmla="*/ 2147483646 h 61"/>
              <a:gd name="T4" fmla="*/ 2147483646 w 285"/>
              <a:gd name="T5" fmla="*/ 2147483646 h 61"/>
              <a:gd name="T6" fmla="*/ 2147483646 w 285"/>
              <a:gd name="T7" fmla="*/ 2147483646 h 61"/>
              <a:gd name="T8" fmla="*/ 2147483646 w 285"/>
              <a:gd name="T9" fmla="*/ 2147483646 h 61"/>
              <a:gd name="T10" fmla="*/ 2147483646 w 285"/>
              <a:gd name="T11" fmla="*/ 2147483646 h 61"/>
              <a:gd name="T12" fmla="*/ 2147483646 w 285"/>
              <a:gd name="T13" fmla="*/ 2147483646 h 61"/>
              <a:gd name="T14" fmla="*/ 2147483646 w 285"/>
              <a:gd name="T15" fmla="*/ 2147483646 h 61"/>
              <a:gd name="T16" fmla="*/ 2147483646 w 285"/>
              <a:gd name="T17" fmla="*/ 0 h 61"/>
              <a:gd name="T18" fmla="*/ 2147483646 w 285"/>
              <a:gd name="T19" fmla="*/ 0 h 61"/>
              <a:gd name="T20" fmla="*/ 2147483646 w 285"/>
              <a:gd name="T21" fmla="*/ 0 h 61"/>
              <a:gd name="T22" fmla="*/ 2147483646 w 285"/>
              <a:gd name="T23" fmla="*/ 0 h 61"/>
              <a:gd name="T24" fmla="*/ 2147483646 w 285"/>
              <a:gd name="T25" fmla="*/ 2147483646 h 61"/>
              <a:gd name="T26" fmla="*/ 2147483646 w 285"/>
              <a:gd name="T27" fmla="*/ 2147483646 h 61"/>
              <a:gd name="T28" fmla="*/ 2147483646 w 285"/>
              <a:gd name="T29" fmla="*/ 2147483646 h 61"/>
              <a:gd name="T30" fmla="*/ 2147483646 w 285"/>
              <a:gd name="T31" fmla="*/ 2147483646 h 61"/>
              <a:gd name="T32" fmla="*/ 2147483646 w 285"/>
              <a:gd name="T33" fmla="*/ 2147483646 h 61"/>
              <a:gd name="T34" fmla="*/ 2147483646 w 285"/>
              <a:gd name="T35" fmla="*/ 2147483646 h 61"/>
              <a:gd name="T36" fmla="*/ 2147483646 w 285"/>
              <a:gd name="T37" fmla="*/ 2147483646 h 61"/>
              <a:gd name="T38" fmla="*/ 2147483646 w 285"/>
              <a:gd name="T39" fmla="*/ 2147483646 h 61"/>
              <a:gd name="T40" fmla="*/ 2147483646 w 285"/>
              <a:gd name="T41" fmla="*/ 2147483646 h 61"/>
              <a:gd name="T42" fmla="*/ 2147483646 w 285"/>
              <a:gd name="T43" fmla="*/ 2147483646 h 61"/>
              <a:gd name="T44" fmla="*/ 2147483646 w 285"/>
              <a:gd name="T45" fmla="*/ 2147483646 h 61"/>
              <a:gd name="T46" fmla="*/ 2147483646 w 285"/>
              <a:gd name="T47" fmla="*/ 2147483646 h 61"/>
              <a:gd name="T48" fmla="*/ 2147483646 w 285"/>
              <a:gd name="T49" fmla="*/ 2147483646 h 61"/>
              <a:gd name="T50" fmla="*/ 2147483646 w 285"/>
              <a:gd name="T51" fmla="*/ 2147483646 h 61"/>
              <a:gd name="T52" fmla="*/ 2147483646 w 285"/>
              <a:gd name="T53" fmla="*/ 2147483646 h 61"/>
              <a:gd name="T54" fmla="*/ 2147483646 w 285"/>
              <a:gd name="T55" fmla="*/ 2147483646 h 61"/>
              <a:gd name="T56" fmla="*/ 2147483646 w 285"/>
              <a:gd name="T57" fmla="*/ 2147483646 h 61"/>
              <a:gd name="T58" fmla="*/ 2147483646 w 285"/>
              <a:gd name="T59" fmla="*/ 2147483646 h 61"/>
              <a:gd name="T60" fmla="*/ 2147483646 w 285"/>
              <a:gd name="T61" fmla="*/ 2147483646 h 61"/>
              <a:gd name="T62" fmla="*/ 2147483646 w 285"/>
              <a:gd name="T63" fmla="*/ 2147483646 h 61"/>
              <a:gd name="T64" fmla="*/ 2147483646 w 285"/>
              <a:gd name="T65" fmla="*/ 2147483646 h 61"/>
              <a:gd name="T66" fmla="*/ 2147483646 w 285"/>
              <a:gd name="T67" fmla="*/ 2147483646 h 61"/>
              <a:gd name="T68" fmla="*/ 2147483646 w 285"/>
              <a:gd name="T69" fmla="*/ 2147483646 h 61"/>
              <a:gd name="T70" fmla="*/ 2147483646 w 285"/>
              <a:gd name="T71" fmla="*/ 2147483646 h 61"/>
              <a:gd name="T72" fmla="*/ 2147483646 w 285"/>
              <a:gd name="T73" fmla="*/ 2147483646 h 61"/>
              <a:gd name="T74" fmla="*/ 2147483646 w 285"/>
              <a:gd name="T75" fmla="*/ 2147483646 h 61"/>
              <a:gd name="T76" fmla="*/ 2147483646 w 285"/>
              <a:gd name="T77" fmla="*/ 2147483646 h 61"/>
              <a:gd name="T78" fmla="*/ 2147483646 w 285"/>
              <a:gd name="T79" fmla="*/ 2147483646 h 61"/>
              <a:gd name="T80" fmla="*/ 2147483646 w 285"/>
              <a:gd name="T81" fmla="*/ 2147483646 h 61"/>
              <a:gd name="T82" fmla="*/ 2147483646 w 285"/>
              <a:gd name="T83" fmla="*/ 2147483646 h 61"/>
              <a:gd name="T84" fmla="*/ 2147483646 w 285"/>
              <a:gd name="T85" fmla="*/ 2147483646 h 61"/>
              <a:gd name="T86" fmla="*/ 2147483646 w 285"/>
              <a:gd name="T87" fmla="*/ 2147483646 h 61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285" h="61">
                <a:moveTo>
                  <a:pt x="2" y="61"/>
                </a:moveTo>
                <a:lnTo>
                  <a:pt x="0" y="59"/>
                </a:lnTo>
                <a:lnTo>
                  <a:pt x="0" y="55"/>
                </a:lnTo>
                <a:lnTo>
                  <a:pt x="2" y="48"/>
                </a:lnTo>
                <a:lnTo>
                  <a:pt x="5" y="40"/>
                </a:lnTo>
                <a:lnTo>
                  <a:pt x="9" y="34"/>
                </a:lnTo>
                <a:lnTo>
                  <a:pt x="13" y="31"/>
                </a:lnTo>
                <a:lnTo>
                  <a:pt x="17" y="25"/>
                </a:lnTo>
                <a:lnTo>
                  <a:pt x="24" y="21"/>
                </a:lnTo>
                <a:lnTo>
                  <a:pt x="30" y="17"/>
                </a:lnTo>
                <a:lnTo>
                  <a:pt x="40" y="13"/>
                </a:lnTo>
                <a:lnTo>
                  <a:pt x="45" y="10"/>
                </a:lnTo>
                <a:lnTo>
                  <a:pt x="51" y="8"/>
                </a:lnTo>
                <a:lnTo>
                  <a:pt x="57" y="6"/>
                </a:lnTo>
                <a:lnTo>
                  <a:pt x="64" y="6"/>
                </a:lnTo>
                <a:lnTo>
                  <a:pt x="70" y="2"/>
                </a:lnTo>
                <a:lnTo>
                  <a:pt x="78" y="2"/>
                </a:lnTo>
                <a:lnTo>
                  <a:pt x="85" y="0"/>
                </a:lnTo>
                <a:lnTo>
                  <a:pt x="93" y="0"/>
                </a:lnTo>
                <a:lnTo>
                  <a:pt x="100" y="0"/>
                </a:lnTo>
                <a:lnTo>
                  <a:pt x="110" y="0"/>
                </a:lnTo>
                <a:lnTo>
                  <a:pt x="118" y="0"/>
                </a:lnTo>
                <a:lnTo>
                  <a:pt x="129" y="0"/>
                </a:lnTo>
                <a:lnTo>
                  <a:pt x="137" y="0"/>
                </a:lnTo>
                <a:lnTo>
                  <a:pt x="146" y="2"/>
                </a:lnTo>
                <a:lnTo>
                  <a:pt x="154" y="2"/>
                </a:lnTo>
                <a:lnTo>
                  <a:pt x="163" y="4"/>
                </a:lnTo>
                <a:lnTo>
                  <a:pt x="173" y="6"/>
                </a:lnTo>
                <a:lnTo>
                  <a:pt x="182" y="8"/>
                </a:lnTo>
                <a:lnTo>
                  <a:pt x="192" y="8"/>
                </a:lnTo>
                <a:lnTo>
                  <a:pt x="201" y="12"/>
                </a:lnTo>
                <a:lnTo>
                  <a:pt x="209" y="12"/>
                </a:lnTo>
                <a:lnTo>
                  <a:pt x="216" y="13"/>
                </a:lnTo>
                <a:lnTo>
                  <a:pt x="224" y="15"/>
                </a:lnTo>
                <a:lnTo>
                  <a:pt x="234" y="17"/>
                </a:lnTo>
                <a:lnTo>
                  <a:pt x="239" y="19"/>
                </a:lnTo>
                <a:lnTo>
                  <a:pt x="247" y="21"/>
                </a:lnTo>
                <a:lnTo>
                  <a:pt x="254" y="23"/>
                </a:lnTo>
                <a:lnTo>
                  <a:pt x="260" y="25"/>
                </a:lnTo>
                <a:lnTo>
                  <a:pt x="266" y="25"/>
                </a:lnTo>
                <a:lnTo>
                  <a:pt x="270" y="27"/>
                </a:lnTo>
                <a:lnTo>
                  <a:pt x="273" y="27"/>
                </a:lnTo>
                <a:lnTo>
                  <a:pt x="279" y="29"/>
                </a:lnTo>
                <a:lnTo>
                  <a:pt x="283" y="31"/>
                </a:lnTo>
                <a:lnTo>
                  <a:pt x="285" y="32"/>
                </a:lnTo>
                <a:lnTo>
                  <a:pt x="279" y="44"/>
                </a:lnTo>
                <a:lnTo>
                  <a:pt x="277" y="44"/>
                </a:lnTo>
                <a:lnTo>
                  <a:pt x="273" y="42"/>
                </a:lnTo>
                <a:lnTo>
                  <a:pt x="268" y="42"/>
                </a:lnTo>
                <a:lnTo>
                  <a:pt x="260" y="40"/>
                </a:lnTo>
                <a:lnTo>
                  <a:pt x="251" y="38"/>
                </a:lnTo>
                <a:lnTo>
                  <a:pt x="241" y="36"/>
                </a:lnTo>
                <a:lnTo>
                  <a:pt x="235" y="34"/>
                </a:lnTo>
                <a:lnTo>
                  <a:pt x="230" y="34"/>
                </a:lnTo>
                <a:lnTo>
                  <a:pt x="224" y="32"/>
                </a:lnTo>
                <a:lnTo>
                  <a:pt x="218" y="32"/>
                </a:lnTo>
                <a:lnTo>
                  <a:pt x="213" y="31"/>
                </a:lnTo>
                <a:lnTo>
                  <a:pt x="207" y="31"/>
                </a:lnTo>
                <a:lnTo>
                  <a:pt x="201" y="29"/>
                </a:lnTo>
                <a:lnTo>
                  <a:pt x="196" y="29"/>
                </a:lnTo>
                <a:lnTo>
                  <a:pt x="190" y="27"/>
                </a:lnTo>
                <a:lnTo>
                  <a:pt x="182" y="27"/>
                </a:lnTo>
                <a:lnTo>
                  <a:pt x="178" y="25"/>
                </a:lnTo>
                <a:lnTo>
                  <a:pt x="173" y="25"/>
                </a:lnTo>
                <a:lnTo>
                  <a:pt x="167" y="23"/>
                </a:lnTo>
                <a:lnTo>
                  <a:pt x="163" y="23"/>
                </a:lnTo>
                <a:lnTo>
                  <a:pt x="158" y="21"/>
                </a:lnTo>
                <a:lnTo>
                  <a:pt x="154" y="21"/>
                </a:lnTo>
                <a:lnTo>
                  <a:pt x="148" y="19"/>
                </a:lnTo>
                <a:lnTo>
                  <a:pt x="142" y="19"/>
                </a:lnTo>
                <a:lnTo>
                  <a:pt x="144" y="48"/>
                </a:lnTo>
                <a:lnTo>
                  <a:pt x="110" y="15"/>
                </a:lnTo>
                <a:lnTo>
                  <a:pt x="118" y="48"/>
                </a:lnTo>
                <a:lnTo>
                  <a:pt x="83" y="21"/>
                </a:lnTo>
                <a:lnTo>
                  <a:pt x="91" y="48"/>
                </a:lnTo>
                <a:lnTo>
                  <a:pt x="59" y="29"/>
                </a:lnTo>
                <a:lnTo>
                  <a:pt x="57" y="29"/>
                </a:lnTo>
                <a:lnTo>
                  <a:pt x="53" y="31"/>
                </a:lnTo>
                <a:lnTo>
                  <a:pt x="49" y="31"/>
                </a:lnTo>
                <a:lnTo>
                  <a:pt x="43" y="34"/>
                </a:lnTo>
                <a:lnTo>
                  <a:pt x="38" y="36"/>
                </a:lnTo>
                <a:lnTo>
                  <a:pt x="32" y="38"/>
                </a:lnTo>
                <a:lnTo>
                  <a:pt x="26" y="42"/>
                </a:lnTo>
                <a:lnTo>
                  <a:pt x="23" y="44"/>
                </a:lnTo>
                <a:lnTo>
                  <a:pt x="15" y="50"/>
                </a:lnTo>
                <a:lnTo>
                  <a:pt x="7" y="55"/>
                </a:lnTo>
                <a:lnTo>
                  <a:pt x="4" y="59"/>
                </a:lnTo>
                <a:lnTo>
                  <a:pt x="2" y="6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IN"/>
          </a:p>
        </p:txBody>
      </p:sp>
      <p:pic>
        <p:nvPicPr>
          <p:cNvPr id="10" name="Picture 8" descr="Cover-6Ed"/>
          <p:cNvPicPr>
            <a:picLocks noChangeAspect="1" noChangeArrowheads="1"/>
          </p:cNvPicPr>
          <p:nvPr userDrawn="1"/>
        </p:nvPicPr>
        <p:blipFill>
          <a:blip r:embed="rId14"/>
          <a:stretch>
            <a:fillRect/>
          </a:stretch>
        </p:blipFill>
        <p:spPr bwMode="auto">
          <a:xfrm>
            <a:off x="5546" y="1"/>
            <a:ext cx="742012" cy="710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004692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602" r:id="rId1"/>
    <p:sldLayoutId id="2147493603" r:id="rId2"/>
    <p:sldLayoutId id="2147493604" r:id="rId3"/>
    <p:sldLayoutId id="2147493605" r:id="rId4"/>
    <p:sldLayoutId id="2147493606" r:id="rId5"/>
    <p:sldLayoutId id="2147493607" r:id="rId6"/>
    <p:sldLayoutId id="2147493608" r:id="rId7"/>
    <p:sldLayoutId id="2147493609" r:id="rId8"/>
    <p:sldLayoutId id="2147493610" r:id="rId9"/>
    <p:sldLayoutId id="2147493611" r:id="rId10"/>
    <p:sldLayoutId id="2147493612" r:id="rId11"/>
    <p:sldLayoutId id="2147493613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2100" b="1">
          <a:solidFill>
            <a:srgbClr val="002060"/>
          </a:solidFill>
          <a:effectLst>
            <a:outerShdw blurRad="38100" dist="38100" dir="2700000" algn="tl">
              <a:srgbClr val="DDDDDD"/>
            </a:outerShdw>
          </a:effectLst>
          <a:latin typeface="+mj-lt"/>
          <a:ea typeface="MS PGothic" panose="020B0600070205080204" pitchFamily="34" charset="-128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5pPr>
      <a:lvl6pPr marL="3429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6pPr>
      <a:lvl7pPr marL="6858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7pPr>
      <a:lvl8pPr marL="10287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8pPr>
      <a:lvl9pPr marL="13716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9pPr>
    </p:titleStyle>
    <p:bodyStyle>
      <a:lvl1pPr marL="257175" indent="-257175" algn="l" rtl="0" eaLnBrk="0" fontAlgn="base" hangingPunct="0">
        <a:spcBef>
          <a:spcPct val="35000"/>
        </a:spcBef>
        <a:spcAft>
          <a:spcPct val="0"/>
        </a:spcAft>
        <a:buClr>
          <a:srgbClr val="002060"/>
        </a:buClr>
        <a:buSzPct val="100000"/>
        <a:buFont typeface="Monotype Sorts" pitchFamily="-65" charset="2"/>
        <a:buChar char="n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  <a:cs typeface="ＭＳ Ｐゴシック" charset="0"/>
        </a:defRPr>
      </a:lvl1pPr>
      <a:lvl2pPr marL="557213" indent="-214313" algn="l" rtl="0" eaLnBrk="0" fontAlgn="base" hangingPunct="0">
        <a:spcBef>
          <a:spcPct val="35000"/>
        </a:spcBef>
        <a:spcAft>
          <a:spcPct val="0"/>
        </a:spcAft>
        <a:buClr>
          <a:schemeClr val="folHlink"/>
        </a:buClr>
        <a:buSzPct val="95000"/>
        <a:buFont typeface="Monotype Sorts" pitchFamily="-65" charset="2"/>
        <a:buChar char="l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2pPr>
      <a:lvl3pPr marL="814388" indent="-171450" algn="l" rtl="0" eaLnBrk="0" fontAlgn="base" hangingPunct="0">
        <a:spcBef>
          <a:spcPct val="35000"/>
        </a:spcBef>
        <a:spcAft>
          <a:spcPct val="0"/>
        </a:spcAft>
        <a:buClr>
          <a:srgbClr val="33CC33"/>
        </a:buClr>
        <a:buSzPct val="85000"/>
        <a:buFont typeface="Webdings" panose="05030102010509060703" pitchFamily="18" charset="2"/>
        <a:buChar char="4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3pPr>
      <a:lvl4pPr marL="1071563" indent="-17145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Font typeface="Times New Roman" panose="02020603050405020304" pitchFamily="18" charset="0"/>
        <a:buChar char="–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4pPr>
      <a:lvl5pPr marL="13287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5pPr>
      <a:lvl6pPr marL="16716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0145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23574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27003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56112478-D9B7-4D0D-ADE5-62D5EFAAFBB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768351" y="820342"/>
            <a:ext cx="7707313" cy="36778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512003" name="Rectangle 3">
            <a:extLst>
              <a:ext uri="{FF2B5EF4-FFF2-40B4-BE49-F238E27FC236}">
                <a16:creationId xmlns:a16="http://schemas.microsoft.com/office/drawing/2014/main" id="{D2EB5033-CF44-472B-B77D-FAA18581E631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4800600"/>
            <a:ext cx="19050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050">
                <a:solidFill>
                  <a:srgbClr val="002060"/>
                </a:solidFill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8BECA7E0-09BC-41D3-BD93-B7E81A2ACCB7}" type="slidenum">
              <a:rPr lang="en-US" altLang="en-US" smtClean="0"/>
              <a:pPr>
                <a:defRPr/>
              </a:pPr>
              <a:t>‹#›</a:t>
            </a:fld>
            <a:endParaRPr lang="en-US" altLang="en-US" dirty="0"/>
          </a:p>
        </p:txBody>
      </p:sp>
      <p:sp>
        <p:nvSpPr>
          <p:cNvPr id="1028" name="Text Box 4">
            <a:extLst>
              <a:ext uri="{FF2B5EF4-FFF2-40B4-BE49-F238E27FC236}">
                <a16:creationId xmlns:a16="http://schemas.microsoft.com/office/drawing/2014/main" id="{D0CFC8B2-2C6C-4CA4-9AFC-14298F0DD4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25878" y="4960144"/>
            <a:ext cx="1854995" cy="207749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750" b="1" dirty="0">
                <a:solidFill>
                  <a:srgbClr val="002060"/>
                </a:solidFill>
              </a:rPr>
              <a:t>©Silberschatz, Korth and Sudarshan</a:t>
            </a:r>
          </a:p>
        </p:txBody>
      </p:sp>
      <p:sp>
        <p:nvSpPr>
          <p:cNvPr id="512005" name="Text Box 5">
            <a:extLst>
              <a:ext uri="{FF2B5EF4-FFF2-40B4-BE49-F238E27FC236}">
                <a16:creationId xmlns:a16="http://schemas.microsoft.com/office/drawing/2014/main" id="{ED25C836-0663-424A-84A7-5AB80342286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12846" y="4960144"/>
            <a:ext cx="381835" cy="2077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750" b="1" dirty="0">
                <a:solidFill>
                  <a:srgbClr val="002060"/>
                </a:solidFill>
              </a:rPr>
              <a:t>3.</a:t>
            </a:r>
            <a:fld id="{669DE52E-05EC-4487-BE79-3F9A6A9F8797}" type="slidenum">
              <a:rPr lang="en-US" altLang="en-US" sz="750" b="1" smtClean="0">
                <a:solidFill>
                  <a:srgbClr val="002060"/>
                </a:solidFill>
              </a:rPr>
              <a:pPr algn="ctr">
                <a:spcBef>
                  <a:spcPct val="50000"/>
                </a:spcBef>
                <a:defRPr/>
              </a:pPr>
              <a:t>‹#›</a:t>
            </a:fld>
            <a:endParaRPr lang="en-US" altLang="en-US" sz="750" b="1" dirty="0">
              <a:solidFill>
                <a:srgbClr val="002060"/>
              </a:solidFill>
            </a:endParaRPr>
          </a:p>
        </p:txBody>
      </p:sp>
      <p:sp>
        <p:nvSpPr>
          <p:cNvPr id="512006" name="Rectangle 6">
            <a:extLst>
              <a:ext uri="{FF2B5EF4-FFF2-40B4-BE49-F238E27FC236}">
                <a16:creationId xmlns:a16="http://schemas.microsoft.com/office/drawing/2014/main" id="{BFAC4B4C-D3C2-4A14-871E-CC7D45F0769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768350" y="88106"/>
            <a:ext cx="8077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31" name="Text Box 7">
            <a:extLst>
              <a:ext uri="{FF2B5EF4-FFF2-40B4-BE49-F238E27FC236}">
                <a16:creationId xmlns:a16="http://schemas.microsoft.com/office/drawing/2014/main" id="{5472E9A1-C06F-4393-872E-7F8100F916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960144"/>
            <a:ext cx="1996059" cy="207749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sz="750" b="1" dirty="0">
                <a:solidFill>
                  <a:srgbClr val="002060"/>
                </a:solidFill>
              </a:rPr>
              <a:t>Database System Concepts - 7</a:t>
            </a:r>
            <a:r>
              <a:rPr lang="en-US" sz="750" b="1" baseline="30000" dirty="0">
                <a:solidFill>
                  <a:srgbClr val="002060"/>
                </a:solidFill>
              </a:rPr>
              <a:t>th</a:t>
            </a:r>
            <a:r>
              <a:rPr lang="en-US" sz="750" b="1" dirty="0">
                <a:solidFill>
                  <a:srgbClr val="002060"/>
                </a:solidFill>
              </a:rPr>
              <a:t> Edition</a:t>
            </a:r>
          </a:p>
        </p:txBody>
      </p:sp>
      <p:sp>
        <p:nvSpPr>
          <p:cNvPr id="1032" name="Freeform 8">
            <a:extLst>
              <a:ext uri="{FF2B5EF4-FFF2-40B4-BE49-F238E27FC236}">
                <a16:creationId xmlns:a16="http://schemas.microsoft.com/office/drawing/2014/main" id="{0362D880-06BD-4D02-876C-3226AC8E6F10}"/>
              </a:ext>
            </a:extLst>
          </p:cNvPr>
          <p:cNvSpPr>
            <a:spLocks/>
          </p:cNvSpPr>
          <p:nvPr/>
        </p:nvSpPr>
        <p:spPr bwMode="auto">
          <a:xfrm>
            <a:off x="8916988" y="4083844"/>
            <a:ext cx="227012" cy="35719"/>
          </a:xfrm>
          <a:custGeom>
            <a:avLst/>
            <a:gdLst>
              <a:gd name="T0" fmla="*/ 0 w 285"/>
              <a:gd name="T1" fmla="*/ 2147483646 h 61"/>
              <a:gd name="T2" fmla="*/ 2147483646 w 285"/>
              <a:gd name="T3" fmla="*/ 2147483646 h 61"/>
              <a:gd name="T4" fmla="*/ 2147483646 w 285"/>
              <a:gd name="T5" fmla="*/ 2147483646 h 61"/>
              <a:gd name="T6" fmla="*/ 2147483646 w 285"/>
              <a:gd name="T7" fmla="*/ 2147483646 h 61"/>
              <a:gd name="T8" fmla="*/ 2147483646 w 285"/>
              <a:gd name="T9" fmla="*/ 2147483646 h 61"/>
              <a:gd name="T10" fmla="*/ 2147483646 w 285"/>
              <a:gd name="T11" fmla="*/ 2147483646 h 61"/>
              <a:gd name="T12" fmla="*/ 2147483646 w 285"/>
              <a:gd name="T13" fmla="*/ 2147483646 h 61"/>
              <a:gd name="T14" fmla="*/ 2147483646 w 285"/>
              <a:gd name="T15" fmla="*/ 2147483646 h 61"/>
              <a:gd name="T16" fmla="*/ 2147483646 w 285"/>
              <a:gd name="T17" fmla="*/ 0 h 61"/>
              <a:gd name="T18" fmla="*/ 2147483646 w 285"/>
              <a:gd name="T19" fmla="*/ 0 h 61"/>
              <a:gd name="T20" fmla="*/ 2147483646 w 285"/>
              <a:gd name="T21" fmla="*/ 0 h 61"/>
              <a:gd name="T22" fmla="*/ 2147483646 w 285"/>
              <a:gd name="T23" fmla="*/ 0 h 61"/>
              <a:gd name="T24" fmla="*/ 2147483646 w 285"/>
              <a:gd name="T25" fmla="*/ 2147483646 h 61"/>
              <a:gd name="T26" fmla="*/ 2147483646 w 285"/>
              <a:gd name="T27" fmla="*/ 2147483646 h 61"/>
              <a:gd name="T28" fmla="*/ 2147483646 w 285"/>
              <a:gd name="T29" fmla="*/ 2147483646 h 61"/>
              <a:gd name="T30" fmla="*/ 2147483646 w 285"/>
              <a:gd name="T31" fmla="*/ 2147483646 h 61"/>
              <a:gd name="T32" fmla="*/ 2147483646 w 285"/>
              <a:gd name="T33" fmla="*/ 2147483646 h 61"/>
              <a:gd name="T34" fmla="*/ 2147483646 w 285"/>
              <a:gd name="T35" fmla="*/ 2147483646 h 61"/>
              <a:gd name="T36" fmla="*/ 2147483646 w 285"/>
              <a:gd name="T37" fmla="*/ 2147483646 h 61"/>
              <a:gd name="T38" fmla="*/ 2147483646 w 285"/>
              <a:gd name="T39" fmla="*/ 2147483646 h 61"/>
              <a:gd name="T40" fmla="*/ 2147483646 w 285"/>
              <a:gd name="T41" fmla="*/ 2147483646 h 61"/>
              <a:gd name="T42" fmla="*/ 2147483646 w 285"/>
              <a:gd name="T43" fmla="*/ 2147483646 h 61"/>
              <a:gd name="T44" fmla="*/ 2147483646 w 285"/>
              <a:gd name="T45" fmla="*/ 2147483646 h 61"/>
              <a:gd name="T46" fmla="*/ 2147483646 w 285"/>
              <a:gd name="T47" fmla="*/ 2147483646 h 61"/>
              <a:gd name="T48" fmla="*/ 2147483646 w 285"/>
              <a:gd name="T49" fmla="*/ 2147483646 h 61"/>
              <a:gd name="T50" fmla="*/ 2147483646 w 285"/>
              <a:gd name="T51" fmla="*/ 2147483646 h 61"/>
              <a:gd name="T52" fmla="*/ 2147483646 w 285"/>
              <a:gd name="T53" fmla="*/ 2147483646 h 61"/>
              <a:gd name="T54" fmla="*/ 2147483646 w 285"/>
              <a:gd name="T55" fmla="*/ 2147483646 h 61"/>
              <a:gd name="T56" fmla="*/ 2147483646 w 285"/>
              <a:gd name="T57" fmla="*/ 2147483646 h 61"/>
              <a:gd name="T58" fmla="*/ 2147483646 w 285"/>
              <a:gd name="T59" fmla="*/ 2147483646 h 61"/>
              <a:gd name="T60" fmla="*/ 2147483646 w 285"/>
              <a:gd name="T61" fmla="*/ 2147483646 h 61"/>
              <a:gd name="T62" fmla="*/ 2147483646 w 285"/>
              <a:gd name="T63" fmla="*/ 2147483646 h 61"/>
              <a:gd name="T64" fmla="*/ 2147483646 w 285"/>
              <a:gd name="T65" fmla="*/ 2147483646 h 61"/>
              <a:gd name="T66" fmla="*/ 2147483646 w 285"/>
              <a:gd name="T67" fmla="*/ 2147483646 h 61"/>
              <a:gd name="T68" fmla="*/ 2147483646 w 285"/>
              <a:gd name="T69" fmla="*/ 2147483646 h 61"/>
              <a:gd name="T70" fmla="*/ 2147483646 w 285"/>
              <a:gd name="T71" fmla="*/ 2147483646 h 61"/>
              <a:gd name="T72" fmla="*/ 2147483646 w 285"/>
              <a:gd name="T73" fmla="*/ 2147483646 h 61"/>
              <a:gd name="T74" fmla="*/ 2147483646 w 285"/>
              <a:gd name="T75" fmla="*/ 2147483646 h 61"/>
              <a:gd name="T76" fmla="*/ 2147483646 w 285"/>
              <a:gd name="T77" fmla="*/ 2147483646 h 61"/>
              <a:gd name="T78" fmla="*/ 2147483646 w 285"/>
              <a:gd name="T79" fmla="*/ 2147483646 h 61"/>
              <a:gd name="T80" fmla="*/ 2147483646 w 285"/>
              <a:gd name="T81" fmla="*/ 2147483646 h 61"/>
              <a:gd name="T82" fmla="*/ 2147483646 w 285"/>
              <a:gd name="T83" fmla="*/ 2147483646 h 61"/>
              <a:gd name="T84" fmla="*/ 2147483646 w 285"/>
              <a:gd name="T85" fmla="*/ 2147483646 h 61"/>
              <a:gd name="T86" fmla="*/ 2147483646 w 285"/>
              <a:gd name="T87" fmla="*/ 2147483646 h 61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285" h="61">
                <a:moveTo>
                  <a:pt x="2" y="61"/>
                </a:moveTo>
                <a:lnTo>
                  <a:pt x="0" y="59"/>
                </a:lnTo>
                <a:lnTo>
                  <a:pt x="0" y="55"/>
                </a:lnTo>
                <a:lnTo>
                  <a:pt x="2" y="48"/>
                </a:lnTo>
                <a:lnTo>
                  <a:pt x="5" y="40"/>
                </a:lnTo>
                <a:lnTo>
                  <a:pt x="9" y="34"/>
                </a:lnTo>
                <a:lnTo>
                  <a:pt x="13" y="31"/>
                </a:lnTo>
                <a:lnTo>
                  <a:pt x="17" y="25"/>
                </a:lnTo>
                <a:lnTo>
                  <a:pt x="24" y="21"/>
                </a:lnTo>
                <a:lnTo>
                  <a:pt x="30" y="17"/>
                </a:lnTo>
                <a:lnTo>
                  <a:pt x="40" y="13"/>
                </a:lnTo>
                <a:lnTo>
                  <a:pt x="45" y="10"/>
                </a:lnTo>
                <a:lnTo>
                  <a:pt x="51" y="8"/>
                </a:lnTo>
                <a:lnTo>
                  <a:pt x="57" y="6"/>
                </a:lnTo>
                <a:lnTo>
                  <a:pt x="64" y="6"/>
                </a:lnTo>
                <a:lnTo>
                  <a:pt x="70" y="2"/>
                </a:lnTo>
                <a:lnTo>
                  <a:pt x="78" y="2"/>
                </a:lnTo>
                <a:lnTo>
                  <a:pt x="85" y="0"/>
                </a:lnTo>
                <a:lnTo>
                  <a:pt x="93" y="0"/>
                </a:lnTo>
                <a:lnTo>
                  <a:pt x="100" y="0"/>
                </a:lnTo>
                <a:lnTo>
                  <a:pt x="110" y="0"/>
                </a:lnTo>
                <a:lnTo>
                  <a:pt x="118" y="0"/>
                </a:lnTo>
                <a:lnTo>
                  <a:pt x="129" y="0"/>
                </a:lnTo>
                <a:lnTo>
                  <a:pt x="137" y="0"/>
                </a:lnTo>
                <a:lnTo>
                  <a:pt x="146" y="2"/>
                </a:lnTo>
                <a:lnTo>
                  <a:pt x="154" y="2"/>
                </a:lnTo>
                <a:lnTo>
                  <a:pt x="163" y="4"/>
                </a:lnTo>
                <a:lnTo>
                  <a:pt x="173" y="6"/>
                </a:lnTo>
                <a:lnTo>
                  <a:pt x="182" y="8"/>
                </a:lnTo>
                <a:lnTo>
                  <a:pt x="192" y="8"/>
                </a:lnTo>
                <a:lnTo>
                  <a:pt x="201" y="12"/>
                </a:lnTo>
                <a:lnTo>
                  <a:pt x="209" y="12"/>
                </a:lnTo>
                <a:lnTo>
                  <a:pt x="216" y="13"/>
                </a:lnTo>
                <a:lnTo>
                  <a:pt x="224" y="15"/>
                </a:lnTo>
                <a:lnTo>
                  <a:pt x="234" y="17"/>
                </a:lnTo>
                <a:lnTo>
                  <a:pt x="239" y="19"/>
                </a:lnTo>
                <a:lnTo>
                  <a:pt x="247" y="21"/>
                </a:lnTo>
                <a:lnTo>
                  <a:pt x="254" y="23"/>
                </a:lnTo>
                <a:lnTo>
                  <a:pt x="260" y="25"/>
                </a:lnTo>
                <a:lnTo>
                  <a:pt x="266" y="25"/>
                </a:lnTo>
                <a:lnTo>
                  <a:pt x="270" y="27"/>
                </a:lnTo>
                <a:lnTo>
                  <a:pt x="273" y="27"/>
                </a:lnTo>
                <a:lnTo>
                  <a:pt x="279" y="29"/>
                </a:lnTo>
                <a:lnTo>
                  <a:pt x="283" y="31"/>
                </a:lnTo>
                <a:lnTo>
                  <a:pt x="285" y="32"/>
                </a:lnTo>
                <a:lnTo>
                  <a:pt x="279" y="44"/>
                </a:lnTo>
                <a:lnTo>
                  <a:pt x="277" y="44"/>
                </a:lnTo>
                <a:lnTo>
                  <a:pt x="273" y="42"/>
                </a:lnTo>
                <a:lnTo>
                  <a:pt x="268" y="42"/>
                </a:lnTo>
                <a:lnTo>
                  <a:pt x="260" y="40"/>
                </a:lnTo>
                <a:lnTo>
                  <a:pt x="251" y="38"/>
                </a:lnTo>
                <a:lnTo>
                  <a:pt x="241" y="36"/>
                </a:lnTo>
                <a:lnTo>
                  <a:pt x="235" y="34"/>
                </a:lnTo>
                <a:lnTo>
                  <a:pt x="230" y="34"/>
                </a:lnTo>
                <a:lnTo>
                  <a:pt x="224" y="32"/>
                </a:lnTo>
                <a:lnTo>
                  <a:pt x="218" y="32"/>
                </a:lnTo>
                <a:lnTo>
                  <a:pt x="213" y="31"/>
                </a:lnTo>
                <a:lnTo>
                  <a:pt x="207" y="31"/>
                </a:lnTo>
                <a:lnTo>
                  <a:pt x="201" y="29"/>
                </a:lnTo>
                <a:lnTo>
                  <a:pt x="196" y="29"/>
                </a:lnTo>
                <a:lnTo>
                  <a:pt x="190" y="27"/>
                </a:lnTo>
                <a:lnTo>
                  <a:pt x="182" y="27"/>
                </a:lnTo>
                <a:lnTo>
                  <a:pt x="178" y="25"/>
                </a:lnTo>
                <a:lnTo>
                  <a:pt x="173" y="25"/>
                </a:lnTo>
                <a:lnTo>
                  <a:pt x="167" y="23"/>
                </a:lnTo>
                <a:lnTo>
                  <a:pt x="163" y="23"/>
                </a:lnTo>
                <a:lnTo>
                  <a:pt x="158" y="21"/>
                </a:lnTo>
                <a:lnTo>
                  <a:pt x="154" y="21"/>
                </a:lnTo>
                <a:lnTo>
                  <a:pt x="148" y="19"/>
                </a:lnTo>
                <a:lnTo>
                  <a:pt x="142" y="19"/>
                </a:lnTo>
                <a:lnTo>
                  <a:pt x="144" y="48"/>
                </a:lnTo>
                <a:lnTo>
                  <a:pt x="110" y="15"/>
                </a:lnTo>
                <a:lnTo>
                  <a:pt x="118" y="48"/>
                </a:lnTo>
                <a:lnTo>
                  <a:pt x="83" y="21"/>
                </a:lnTo>
                <a:lnTo>
                  <a:pt x="91" y="48"/>
                </a:lnTo>
                <a:lnTo>
                  <a:pt x="59" y="29"/>
                </a:lnTo>
                <a:lnTo>
                  <a:pt x="57" y="29"/>
                </a:lnTo>
                <a:lnTo>
                  <a:pt x="53" y="31"/>
                </a:lnTo>
                <a:lnTo>
                  <a:pt x="49" y="31"/>
                </a:lnTo>
                <a:lnTo>
                  <a:pt x="43" y="34"/>
                </a:lnTo>
                <a:lnTo>
                  <a:pt x="38" y="36"/>
                </a:lnTo>
                <a:lnTo>
                  <a:pt x="32" y="38"/>
                </a:lnTo>
                <a:lnTo>
                  <a:pt x="26" y="42"/>
                </a:lnTo>
                <a:lnTo>
                  <a:pt x="23" y="44"/>
                </a:lnTo>
                <a:lnTo>
                  <a:pt x="15" y="50"/>
                </a:lnTo>
                <a:lnTo>
                  <a:pt x="7" y="55"/>
                </a:lnTo>
                <a:lnTo>
                  <a:pt x="4" y="59"/>
                </a:lnTo>
                <a:lnTo>
                  <a:pt x="2" y="6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IN"/>
          </a:p>
        </p:txBody>
      </p:sp>
      <p:pic>
        <p:nvPicPr>
          <p:cNvPr id="10" name="Picture 8" descr="Cover-6Ed"/>
          <p:cNvPicPr>
            <a:picLocks noChangeAspect="1" noChangeArrowheads="1"/>
          </p:cNvPicPr>
          <p:nvPr userDrawn="1"/>
        </p:nvPicPr>
        <p:blipFill>
          <a:blip r:embed="rId14"/>
          <a:stretch>
            <a:fillRect/>
          </a:stretch>
        </p:blipFill>
        <p:spPr bwMode="auto">
          <a:xfrm>
            <a:off x="5546" y="1"/>
            <a:ext cx="742012" cy="710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609152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628" r:id="rId1"/>
    <p:sldLayoutId id="2147493629" r:id="rId2"/>
    <p:sldLayoutId id="2147493630" r:id="rId3"/>
    <p:sldLayoutId id="2147493631" r:id="rId4"/>
    <p:sldLayoutId id="2147493632" r:id="rId5"/>
    <p:sldLayoutId id="2147493633" r:id="rId6"/>
    <p:sldLayoutId id="2147493634" r:id="rId7"/>
    <p:sldLayoutId id="2147493635" r:id="rId8"/>
    <p:sldLayoutId id="2147493636" r:id="rId9"/>
    <p:sldLayoutId id="2147493637" r:id="rId10"/>
    <p:sldLayoutId id="2147493638" r:id="rId11"/>
    <p:sldLayoutId id="2147493639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2100" b="1">
          <a:solidFill>
            <a:srgbClr val="002060"/>
          </a:solidFill>
          <a:effectLst>
            <a:outerShdw blurRad="38100" dist="38100" dir="2700000" algn="tl">
              <a:srgbClr val="DDDDDD"/>
            </a:outerShdw>
          </a:effectLst>
          <a:latin typeface="+mj-lt"/>
          <a:ea typeface="MS PGothic" panose="020B0600070205080204" pitchFamily="34" charset="-128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5pPr>
      <a:lvl6pPr marL="3429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6pPr>
      <a:lvl7pPr marL="6858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7pPr>
      <a:lvl8pPr marL="10287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8pPr>
      <a:lvl9pPr marL="13716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9pPr>
    </p:titleStyle>
    <p:bodyStyle>
      <a:lvl1pPr marL="257175" indent="-257175" algn="l" rtl="0" eaLnBrk="0" fontAlgn="base" hangingPunct="0">
        <a:spcBef>
          <a:spcPct val="35000"/>
        </a:spcBef>
        <a:spcAft>
          <a:spcPct val="0"/>
        </a:spcAft>
        <a:buClr>
          <a:srgbClr val="002060"/>
        </a:buClr>
        <a:buSzPct val="100000"/>
        <a:buFont typeface="Monotype Sorts" pitchFamily="-65" charset="2"/>
        <a:buChar char="n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  <a:cs typeface="ＭＳ Ｐゴシック" charset="0"/>
        </a:defRPr>
      </a:lvl1pPr>
      <a:lvl2pPr marL="557213" indent="-214313" algn="l" rtl="0" eaLnBrk="0" fontAlgn="base" hangingPunct="0">
        <a:spcBef>
          <a:spcPct val="35000"/>
        </a:spcBef>
        <a:spcAft>
          <a:spcPct val="0"/>
        </a:spcAft>
        <a:buClr>
          <a:schemeClr val="folHlink"/>
        </a:buClr>
        <a:buSzPct val="95000"/>
        <a:buFont typeface="Monotype Sorts" pitchFamily="-65" charset="2"/>
        <a:buChar char="l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2pPr>
      <a:lvl3pPr marL="814388" indent="-171450" algn="l" rtl="0" eaLnBrk="0" fontAlgn="base" hangingPunct="0">
        <a:spcBef>
          <a:spcPct val="35000"/>
        </a:spcBef>
        <a:spcAft>
          <a:spcPct val="0"/>
        </a:spcAft>
        <a:buClr>
          <a:srgbClr val="33CC33"/>
        </a:buClr>
        <a:buSzPct val="85000"/>
        <a:buFont typeface="Webdings" panose="05030102010509060703" pitchFamily="18" charset="2"/>
        <a:buChar char="4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3pPr>
      <a:lvl4pPr marL="1071563" indent="-17145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Font typeface="Times New Roman" panose="02020603050405020304" pitchFamily="18" charset="0"/>
        <a:buChar char="–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4pPr>
      <a:lvl5pPr marL="13287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5pPr>
      <a:lvl6pPr marL="16716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0145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23574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27003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56112478-D9B7-4D0D-ADE5-62D5EFAAFBB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768351" y="820342"/>
            <a:ext cx="7707313" cy="36778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512003" name="Rectangle 3">
            <a:extLst>
              <a:ext uri="{FF2B5EF4-FFF2-40B4-BE49-F238E27FC236}">
                <a16:creationId xmlns:a16="http://schemas.microsoft.com/office/drawing/2014/main" id="{D2EB5033-CF44-472B-B77D-FAA18581E631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4800600"/>
            <a:ext cx="19050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050">
                <a:solidFill>
                  <a:srgbClr val="002060"/>
                </a:solidFill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8BECA7E0-09BC-41D3-BD93-B7E81A2ACCB7}" type="slidenum">
              <a:rPr lang="en-US" altLang="en-US" smtClean="0"/>
              <a:pPr>
                <a:defRPr/>
              </a:pPr>
              <a:t>‹#›</a:t>
            </a:fld>
            <a:endParaRPr lang="en-US" altLang="en-US" dirty="0"/>
          </a:p>
        </p:txBody>
      </p:sp>
      <p:sp>
        <p:nvSpPr>
          <p:cNvPr id="1028" name="Text Box 4">
            <a:extLst>
              <a:ext uri="{FF2B5EF4-FFF2-40B4-BE49-F238E27FC236}">
                <a16:creationId xmlns:a16="http://schemas.microsoft.com/office/drawing/2014/main" id="{D0CFC8B2-2C6C-4CA4-9AFC-14298F0DD4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25878" y="4960144"/>
            <a:ext cx="1854995" cy="207749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750" b="1" dirty="0">
                <a:solidFill>
                  <a:srgbClr val="002060"/>
                </a:solidFill>
              </a:rPr>
              <a:t>©Silberschatz, Korth and Sudarshan</a:t>
            </a:r>
          </a:p>
        </p:txBody>
      </p:sp>
      <p:sp>
        <p:nvSpPr>
          <p:cNvPr id="512005" name="Text Box 5">
            <a:extLst>
              <a:ext uri="{FF2B5EF4-FFF2-40B4-BE49-F238E27FC236}">
                <a16:creationId xmlns:a16="http://schemas.microsoft.com/office/drawing/2014/main" id="{ED25C836-0663-424A-84A7-5AB80342286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12847" y="4960144"/>
            <a:ext cx="381835" cy="2077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750" b="1" dirty="0">
                <a:solidFill>
                  <a:srgbClr val="002060"/>
                </a:solidFill>
              </a:rPr>
              <a:t>6.</a:t>
            </a:r>
            <a:fld id="{669DE52E-05EC-4487-BE79-3F9A6A9F8797}" type="slidenum">
              <a:rPr lang="en-US" altLang="en-US" sz="750" b="1" smtClean="0">
                <a:solidFill>
                  <a:srgbClr val="002060"/>
                </a:solidFill>
              </a:rPr>
              <a:pPr algn="ctr">
                <a:spcBef>
                  <a:spcPct val="50000"/>
                </a:spcBef>
                <a:defRPr/>
              </a:pPr>
              <a:t>‹#›</a:t>
            </a:fld>
            <a:endParaRPr lang="en-US" altLang="en-US" sz="750" b="1" dirty="0">
              <a:solidFill>
                <a:srgbClr val="002060"/>
              </a:solidFill>
            </a:endParaRPr>
          </a:p>
        </p:txBody>
      </p:sp>
      <p:sp>
        <p:nvSpPr>
          <p:cNvPr id="512006" name="Rectangle 6">
            <a:extLst>
              <a:ext uri="{FF2B5EF4-FFF2-40B4-BE49-F238E27FC236}">
                <a16:creationId xmlns:a16="http://schemas.microsoft.com/office/drawing/2014/main" id="{BFAC4B4C-D3C2-4A14-871E-CC7D45F0769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768350" y="88106"/>
            <a:ext cx="8077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31" name="Text Box 7">
            <a:extLst>
              <a:ext uri="{FF2B5EF4-FFF2-40B4-BE49-F238E27FC236}">
                <a16:creationId xmlns:a16="http://schemas.microsoft.com/office/drawing/2014/main" id="{5472E9A1-C06F-4393-872E-7F8100F916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960144"/>
            <a:ext cx="1996059" cy="207749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sz="750" b="1" dirty="0">
                <a:solidFill>
                  <a:srgbClr val="002060"/>
                </a:solidFill>
              </a:rPr>
              <a:t>Database System Concepts - 7</a:t>
            </a:r>
            <a:r>
              <a:rPr lang="en-US" sz="750" b="1" baseline="30000" dirty="0">
                <a:solidFill>
                  <a:srgbClr val="002060"/>
                </a:solidFill>
              </a:rPr>
              <a:t>th</a:t>
            </a:r>
            <a:r>
              <a:rPr lang="en-US" sz="750" b="1" dirty="0">
                <a:solidFill>
                  <a:srgbClr val="002060"/>
                </a:solidFill>
              </a:rPr>
              <a:t> Edition</a:t>
            </a:r>
          </a:p>
        </p:txBody>
      </p:sp>
      <p:sp>
        <p:nvSpPr>
          <p:cNvPr id="1032" name="Freeform 8">
            <a:extLst>
              <a:ext uri="{FF2B5EF4-FFF2-40B4-BE49-F238E27FC236}">
                <a16:creationId xmlns:a16="http://schemas.microsoft.com/office/drawing/2014/main" id="{0362D880-06BD-4D02-876C-3226AC8E6F10}"/>
              </a:ext>
            </a:extLst>
          </p:cNvPr>
          <p:cNvSpPr>
            <a:spLocks/>
          </p:cNvSpPr>
          <p:nvPr/>
        </p:nvSpPr>
        <p:spPr bwMode="auto">
          <a:xfrm>
            <a:off x="8916988" y="4083844"/>
            <a:ext cx="227012" cy="35719"/>
          </a:xfrm>
          <a:custGeom>
            <a:avLst/>
            <a:gdLst>
              <a:gd name="T0" fmla="*/ 0 w 285"/>
              <a:gd name="T1" fmla="*/ 2147483646 h 61"/>
              <a:gd name="T2" fmla="*/ 2147483646 w 285"/>
              <a:gd name="T3" fmla="*/ 2147483646 h 61"/>
              <a:gd name="T4" fmla="*/ 2147483646 w 285"/>
              <a:gd name="T5" fmla="*/ 2147483646 h 61"/>
              <a:gd name="T6" fmla="*/ 2147483646 w 285"/>
              <a:gd name="T7" fmla="*/ 2147483646 h 61"/>
              <a:gd name="T8" fmla="*/ 2147483646 w 285"/>
              <a:gd name="T9" fmla="*/ 2147483646 h 61"/>
              <a:gd name="T10" fmla="*/ 2147483646 w 285"/>
              <a:gd name="T11" fmla="*/ 2147483646 h 61"/>
              <a:gd name="T12" fmla="*/ 2147483646 w 285"/>
              <a:gd name="T13" fmla="*/ 2147483646 h 61"/>
              <a:gd name="T14" fmla="*/ 2147483646 w 285"/>
              <a:gd name="T15" fmla="*/ 2147483646 h 61"/>
              <a:gd name="T16" fmla="*/ 2147483646 w 285"/>
              <a:gd name="T17" fmla="*/ 0 h 61"/>
              <a:gd name="T18" fmla="*/ 2147483646 w 285"/>
              <a:gd name="T19" fmla="*/ 0 h 61"/>
              <a:gd name="T20" fmla="*/ 2147483646 w 285"/>
              <a:gd name="T21" fmla="*/ 0 h 61"/>
              <a:gd name="T22" fmla="*/ 2147483646 w 285"/>
              <a:gd name="T23" fmla="*/ 0 h 61"/>
              <a:gd name="T24" fmla="*/ 2147483646 w 285"/>
              <a:gd name="T25" fmla="*/ 2147483646 h 61"/>
              <a:gd name="T26" fmla="*/ 2147483646 w 285"/>
              <a:gd name="T27" fmla="*/ 2147483646 h 61"/>
              <a:gd name="T28" fmla="*/ 2147483646 w 285"/>
              <a:gd name="T29" fmla="*/ 2147483646 h 61"/>
              <a:gd name="T30" fmla="*/ 2147483646 w 285"/>
              <a:gd name="T31" fmla="*/ 2147483646 h 61"/>
              <a:gd name="T32" fmla="*/ 2147483646 w 285"/>
              <a:gd name="T33" fmla="*/ 2147483646 h 61"/>
              <a:gd name="T34" fmla="*/ 2147483646 w 285"/>
              <a:gd name="T35" fmla="*/ 2147483646 h 61"/>
              <a:gd name="T36" fmla="*/ 2147483646 w 285"/>
              <a:gd name="T37" fmla="*/ 2147483646 h 61"/>
              <a:gd name="T38" fmla="*/ 2147483646 w 285"/>
              <a:gd name="T39" fmla="*/ 2147483646 h 61"/>
              <a:gd name="T40" fmla="*/ 2147483646 w 285"/>
              <a:gd name="T41" fmla="*/ 2147483646 h 61"/>
              <a:gd name="T42" fmla="*/ 2147483646 w 285"/>
              <a:gd name="T43" fmla="*/ 2147483646 h 61"/>
              <a:gd name="T44" fmla="*/ 2147483646 w 285"/>
              <a:gd name="T45" fmla="*/ 2147483646 h 61"/>
              <a:gd name="T46" fmla="*/ 2147483646 w 285"/>
              <a:gd name="T47" fmla="*/ 2147483646 h 61"/>
              <a:gd name="T48" fmla="*/ 2147483646 w 285"/>
              <a:gd name="T49" fmla="*/ 2147483646 h 61"/>
              <a:gd name="T50" fmla="*/ 2147483646 w 285"/>
              <a:gd name="T51" fmla="*/ 2147483646 h 61"/>
              <a:gd name="T52" fmla="*/ 2147483646 w 285"/>
              <a:gd name="T53" fmla="*/ 2147483646 h 61"/>
              <a:gd name="T54" fmla="*/ 2147483646 w 285"/>
              <a:gd name="T55" fmla="*/ 2147483646 h 61"/>
              <a:gd name="T56" fmla="*/ 2147483646 w 285"/>
              <a:gd name="T57" fmla="*/ 2147483646 h 61"/>
              <a:gd name="T58" fmla="*/ 2147483646 w 285"/>
              <a:gd name="T59" fmla="*/ 2147483646 h 61"/>
              <a:gd name="T60" fmla="*/ 2147483646 w 285"/>
              <a:gd name="T61" fmla="*/ 2147483646 h 61"/>
              <a:gd name="T62" fmla="*/ 2147483646 w 285"/>
              <a:gd name="T63" fmla="*/ 2147483646 h 61"/>
              <a:gd name="T64" fmla="*/ 2147483646 w 285"/>
              <a:gd name="T65" fmla="*/ 2147483646 h 61"/>
              <a:gd name="T66" fmla="*/ 2147483646 w 285"/>
              <a:gd name="T67" fmla="*/ 2147483646 h 61"/>
              <a:gd name="T68" fmla="*/ 2147483646 w 285"/>
              <a:gd name="T69" fmla="*/ 2147483646 h 61"/>
              <a:gd name="T70" fmla="*/ 2147483646 w 285"/>
              <a:gd name="T71" fmla="*/ 2147483646 h 61"/>
              <a:gd name="T72" fmla="*/ 2147483646 w 285"/>
              <a:gd name="T73" fmla="*/ 2147483646 h 61"/>
              <a:gd name="T74" fmla="*/ 2147483646 w 285"/>
              <a:gd name="T75" fmla="*/ 2147483646 h 61"/>
              <a:gd name="T76" fmla="*/ 2147483646 w 285"/>
              <a:gd name="T77" fmla="*/ 2147483646 h 61"/>
              <a:gd name="T78" fmla="*/ 2147483646 w 285"/>
              <a:gd name="T79" fmla="*/ 2147483646 h 61"/>
              <a:gd name="T80" fmla="*/ 2147483646 w 285"/>
              <a:gd name="T81" fmla="*/ 2147483646 h 61"/>
              <a:gd name="T82" fmla="*/ 2147483646 w 285"/>
              <a:gd name="T83" fmla="*/ 2147483646 h 61"/>
              <a:gd name="T84" fmla="*/ 2147483646 w 285"/>
              <a:gd name="T85" fmla="*/ 2147483646 h 61"/>
              <a:gd name="T86" fmla="*/ 2147483646 w 285"/>
              <a:gd name="T87" fmla="*/ 2147483646 h 61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285" h="61">
                <a:moveTo>
                  <a:pt x="2" y="61"/>
                </a:moveTo>
                <a:lnTo>
                  <a:pt x="0" y="59"/>
                </a:lnTo>
                <a:lnTo>
                  <a:pt x="0" y="55"/>
                </a:lnTo>
                <a:lnTo>
                  <a:pt x="2" y="48"/>
                </a:lnTo>
                <a:lnTo>
                  <a:pt x="5" y="40"/>
                </a:lnTo>
                <a:lnTo>
                  <a:pt x="9" y="34"/>
                </a:lnTo>
                <a:lnTo>
                  <a:pt x="13" y="31"/>
                </a:lnTo>
                <a:lnTo>
                  <a:pt x="17" y="25"/>
                </a:lnTo>
                <a:lnTo>
                  <a:pt x="24" y="21"/>
                </a:lnTo>
                <a:lnTo>
                  <a:pt x="30" y="17"/>
                </a:lnTo>
                <a:lnTo>
                  <a:pt x="40" y="13"/>
                </a:lnTo>
                <a:lnTo>
                  <a:pt x="45" y="10"/>
                </a:lnTo>
                <a:lnTo>
                  <a:pt x="51" y="8"/>
                </a:lnTo>
                <a:lnTo>
                  <a:pt x="57" y="6"/>
                </a:lnTo>
                <a:lnTo>
                  <a:pt x="64" y="6"/>
                </a:lnTo>
                <a:lnTo>
                  <a:pt x="70" y="2"/>
                </a:lnTo>
                <a:lnTo>
                  <a:pt x="78" y="2"/>
                </a:lnTo>
                <a:lnTo>
                  <a:pt x="85" y="0"/>
                </a:lnTo>
                <a:lnTo>
                  <a:pt x="93" y="0"/>
                </a:lnTo>
                <a:lnTo>
                  <a:pt x="100" y="0"/>
                </a:lnTo>
                <a:lnTo>
                  <a:pt x="110" y="0"/>
                </a:lnTo>
                <a:lnTo>
                  <a:pt x="118" y="0"/>
                </a:lnTo>
                <a:lnTo>
                  <a:pt x="129" y="0"/>
                </a:lnTo>
                <a:lnTo>
                  <a:pt x="137" y="0"/>
                </a:lnTo>
                <a:lnTo>
                  <a:pt x="146" y="2"/>
                </a:lnTo>
                <a:lnTo>
                  <a:pt x="154" y="2"/>
                </a:lnTo>
                <a:lnTo>
                  <a:pt x="163" y="4"/>
                </a:lnTo>
                <a:lnTo>
                  <a:pt x="173" y="6"/>
                </a:lnTo>
                <a:lnTo>
                  <a:pt x="182" y="8"/>
                </a:lnTo>
                <a:lnTo>
                  <a:pt x="192" y="8"/>
                </a:lnTo>
                <a:lnTo>
                  <a:pt x="201" y="12"/>
                </a:lnTo>
                <a:lnTo>
                  <a:pt x="209" y="12"/>
                </a:lnTo>
                <a:lnTo>
                  <a:pt x="216" y="13"/>
                </a:lnTo>
                <a:lnTo>
                  <a:pt x="224" y="15"/>
                </a:lnTo>
                <a:lnTo>
                  <a:pt x="234" y="17"/>
                </a:lnTo>
                <a:lnTo>
                  <a:pt x="239" y="19"/>
                </a:lnTo>
                <a:lnTo>
                  <a:pt x="247" y="21"/>
                </a:lnTo>
                <a:lnTo>
                  <a:pt x="254" y="23"/>
                </a:lnTo>
                <a:lnTo>
                  <a:pt x="260" y="25"/>
                </a:lnTo>
                <a:lnTo>
                  <a:pt x="266" y="25"/>
                </a:lnTo>
                <a:lnTo>
                  <a:pt x="270" y="27"/>
                </a:lnTo>
                <a:lnTo>
                  <a:pt x="273" y="27"/>
                </a:lnTo>
                <a:lnTo>
                  <a:pt x="279" y="29"/>
                </a:lnTo>
                <a:lnTo>
                  <a:pt x="283" y="31"/>
                </a:lnTo>
                <a:lnTo>
                  <a:pt x="285" y="32"/>
                </a:lnTo>
                <a:lnTo>
                  <a:pt x="279" y="44"/>
                </a:lnTo>
                <a:lnTo>
                  <a:pt x="277" y="44"/>
                </a:lnTo>
                <a:lnTo>
                  <a:pt x="273" y="42"/>
                </a:lnTo>
                <a:lnTo>
                  <a:pt x="268" y="42"/>
                </a:lnTo>
                <a:lnTo>
                  <a:pt x="260" y="40"/>
                </a:lnTo>
                <a:lnTo>
                  <a:pt x="251" y="38"/>
                </a:lnTo>
                <a:lnTo>
                  <a:pt x="241" y="36"/>
                </a:lnTo>
                <a:lnTo>
                  <a:pt x="235" y="34"/>
                </a:lnTo>
                <a:lnTo>
                  <a:pt x="230" y="34"/>
                </a:lnTo>
                <a:lnTo>
                  <a:pt x="224" y="32"/>
                </a:lnTo>
                <a:lnTo>
                  <a:pt x="218" y="32"/>
                </a:lnTo>
                <a:lnTo>
                  <a:pt x="213" y="31"/>
                </a:lnTo>
                <a:lnTo>
                  <a:pt x="207" y="31"/>
                </a:lnTo>
                <a:lnTo>
                  <a:pt x="201" y="29"/>
                </a:lnTo>
                <a:lnTo>
                  <a:pt x="196" y="29"/>
                </a:lnTo>
                <a:lnTo>
                  <a:pt x="190" y="27"/>
                </a:lnTo>
                <a:lnTo>
                  <a:pt x="182" y="27"/>
                </a:lnTo>
                <a:lnTo>
                  <a:pt x="178" y="25"/>
                </a:lnTo>
                <a:lnTo>
                  <a:pt x="173" y="25"/>
                </a:lnTo>
                <a:lnTo>
                  <a:pt x="167" y="23"/>
                </a:lnTo>
                <a:lnTo>
                  <a:pt x="163" y="23"/>
                </a:lnTo>
                <a:lnTo>
                  <a:pt x="158" y="21"/>
                </a:lnTo>
                <a:lnTo>
                  <a:pt x="154" y="21"/>
                </a:lnTo>
                <a:lnTo>
                  <a:pt x="148" y="19"/>
                </a:lnTo>
                <a:lnTo>
                  <a:pt x="142" y="19"/>
                </a:lnTo>
                <a:lnTo>
                  <a:pt x="144" y="48"/>
                </a:lnTo>
                <a:lnTo>
                  <a:pt x="110" y="15"/>
                </a:lnTo>
                <a:lnTo>
                  <a:pt x="118" y="48"/>
                </a:lnTo>
                <a:lnTo>
                  <a:pt x="83" y="21"/>
                </a:lnTo>
                <a:lnTo>
                  <a:pt x="91" y="48"/>
                </a:lnTo>
                <a:lnTo>
                  <a:pt x="59" y="29"/>
                </a:lnTo>
                <a:lnTo>
                  <a:pt x="57" y="29"/>
                </a:lnTo>
                <a:lnTo>
                  <a:pt x="53" y="31"/>
                </a:lnTo>
                <a:lnTo>
                  <a:pt x="49" y="31"/>
                </a:lnTo>
                <a:lnTo>
                  <a:pt x="43" y="34"/>
                </a:lnTo>
                <a:lnTo>
                  <a:pt x="38" y="36"/>
                </a:lnTo>
                <a:lnTo>
                  <a:pt x="32" y="38"/>
                </a:lnTo>
                <a:lnTo>
                  <a:pt x="26" y="42"/>
                </a:lnTo>
                <a:lnTo>
                  <a:pt x="23" y="44"/>
                </a:lnTo>
                <a:lnTo>
                  <a:pt x="15" y="50"/>
                </a:lnTo>
                <a:lnTo>
                  <a:pt x="7" y="55"/>
                </a:lnTo>
                <a:lnTo>
                  <a:pt x="4" y="59"/>
                </a:lnTo>
                <a:lnTo>
                  <a:pt x="2" y="6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IN"/>
          </a:p>
        </p:txBody>
      </p:sp>
      <p:pic>
        <p:nvPicPr>
          <p:cNvPr id="10" name="Picture 8" descr="Cover-6Ed"/>
          <p:cNvPicPr>
            <a:picLocks noChangeAspect="1" noChangeArrowheads="1"/>
          </p:cNvPicPr>
          <p:nvPr userDrawn="1"/>
        </p:nvPicPr>
        <p:blipFill>
          <a:blip r:embed="rId15"/>
          <a:stretch>
            <a:fillRect/>
          </a:stretch>
        </p:blipFill>
        <p:spPr bwMode="auto">
          <a:xfrm>
            <a:off x="5546" y="1"/>
            <a:ext cx="742012" cy="710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412410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641" r:id="rId1"/>
    <p:sldLayoutId id="2147493642" r:id="rId2"/>
    <p:sldLayoutId id="2147493643" r:id="rId3"/>
    <p:sldLayoutId id="2147493644" r:id="rId4"/>
    <p:sldLayoutId id="2147493645" r:id="rId5"/>
    <p:sldLayoutId id="2147493646" r:id="rId6"/>
    <p:sldLayoutId id="2147493647" r:id="rId7"/>
    <p:sldLayoutId id="2147493648" r:id="rId8"/>
    <p:sldLayoutId id="2147493649" r:id="rId9"/>
    <p:sldLayoutId id="2147493650" r:id="rId10"/>
    <p:sldLayoutId id="2147493651" r:id="rId11"/>
    <p:sldLayoutId id="2147493652" r:id="rId12"/>
    <p:sldLayoutId id="2147493653" r:id="rId13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2100" b="1">
          <a:solidFill>
            <a:srgbClr val="002060"/>
          </a:solidFill>
          <a:effectLst>
            <a:outerShdw blurRad="38100" dist="38100" dir="2700000" algn="tl">
              <a:srgbClr val="DDDDDD"/>
            </a:outerShdw>
          </a:effectLst>
          <a:latin typeface="+mj-lt"/>
          <a:ea typeface="MS PGothic" panose="020B0600070205080204" pitchFamily="34" charset="-128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5pPr>
      <a:lvl6pPr marL="3429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6pPr>
      <a:lvl7pPr marL="6858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7pPr>
      <a:lvl8pPr marL="10287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8pPr>
      <a:lvl9pPr marL="13716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9pPr>
    </p:titleStyle>
    <p:bodyStyle>
      <a:lvl1pPr marL="257175" indent="-257175" algn="l" rtl="0" eaLnBrk="0" fontAlgn="base" hangingPunct="0">
        <a:spcBef>
          <a:spcPct val="35000"/>
        </a:spcBef>
        <a:spcAft>
          <a:spcPct val="0"/>
        </a:spcAft>
        <a:buClr>
          <a:srgbClr val="002060"/>
        </a:buClr>
        <a:buSzPct val="110000"/>
        <a:buFont typeface="Wingdings" panose="05000000000000000000" pitchFamily="2" charset="2"/>
        <a:buChar char="§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  <a:cs typeface="ＭＳ Ｐゴシック" charset="0"/>
        </a:defRPr>
      </a:lvl1pPr>
      <a:lvl2pPr marL="557213" indent="-214313" algn="l" rtl="0" eaLnBrk="0" fontAlgn="base" hangingPunct="0">
        <a:spcBef>
          <a:spcPct val="35000"/>
        </a:spcBef>
        <a:spcAft>
          <a:spcPct val="0"/>
        </a:spcAft>
        <a:buClr>
          <a:schemeClr val="folHlink"/>
        </a:buClr>
        <a:buSzPct val="110000"/>
        <a:buFont typeface="Arial" panose="020B0604020202020204" pitchFamily="34" charset="0"/>
        <a:buChar char="•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2pPr>
      <a:lvl3pPr marL="814388" indent="-171450" algn="l" rtl="0" eaLnBrk="0" fontAlgn="base" hangingPunct="0">
        <a:spcBef>
          <a:spcPct val="35000"/>
        </a:spcBef>
        <a:spcAft>
          <a:spcPct val="0"/>
        </a:spcAft>
        <a:buClr>
          <a:srgbClr val="33CC33"/>
        </a:buClr>
        <a:buSzPct val="85000"/>
        <a:buFont typeface="Wingdings" panose="05000000000000000000" pitchFamily="2" charset="2"/>
        <a:buChar char="§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3pPr>
      <a:lvl4pPr marL="1071563" indent="-17145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Font typeface="Arial" panose="020B0604020202020204" pitchFamily="34" charset="0"/>
        <a:buChar char="•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4pPr>
      <a:lvl5pPr marL="13287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Font typeface="Wingdings" panose="05000000000000000000" pitchFamily="2" charset="2"/>
        <a:buChar char="§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5pPr>
      <a:lvl6pPr marL="16716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0145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23574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27003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rrowheads="1"/>
          </p:cNvSpPr>
          <p:nvPr userDrawn="1"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pic>
        <p:nvPicPr>
          <p:cNvPr id="12" name="Picture 10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tangle 13"/>
          <p:cNvSpPr>
            <a:spLocks noChangeArrowheads="1"/>
          </p:cNvSpPr>
          <p:nvPr userDrawn="1"/>
        </p:nvSpPr>
        <p:spPr bwMode="auto">
          <a:xfrm>
            <a:off x="0" y="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sp>
        <p:nvSpPr>
          <p:cNvPr id="6" name="TextBox 11">
            <a:extLst>
              <a:ext uri="{FF2B5EF4-FFF2-40B4-BE49-F238E27FC236}">
                <a16:creationId xmlns:a16="http://schemas.microsoft.com/office/drawing/2014/main" id="{A8CE4D29-9038-CF40-B998-C2A018D46DF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255588" y="4695825"/>
            <a:ext cx="6781800" cy="392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EE15EB3-3077-C740-8089-CCA1B2033312}" type="slidenum">
              <a:rPr lang="en-US" altLang="en-US" sz="1050" b="1">
                <a:solidFill>
                  <a:schemeClr val="bg1"/>
                </a:solidFill>
              </a:rPr>
              <a:pPr marL="0" marR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lang="en-US" altLang="en-US" sz="1050" b="1" dirty="0">
                <a:solidFill>
                  <a:schemeClr val="bg1"/>
                </a:solidFill>
              </a:rPr>
              <a:t> </a:t>
            </a:r>
            <a:r>
              <a:rPr lang="en-US" altLang="en-US" sz="1050" dirty="0">
                <a:solidFill>
                  <a:schemeClr val="bg1"/>
                </a:solidFill>
              </a:rPr>
              <a:t>|</a:t>
            </a:r>
            <a:r>
              <a:rPr lang="en-US" altLang="en-US" sz="1050" b="1" dirty="0">
                <a:solidFill>
                  <a:schemeClr val="bg1"/>
                </a:solidFill>
              </a:rPr>
              <a:t> Introduction to Databases (F21): </a:t>
            </a:r>
            <a:r>
              <a:rPr lang="en-US" altLang="en-US" sz="1050" i="1" dirty="0">
                <a:solidFill>
                  <a:schemeClr val="bg1"/>
                </a:solidFill>
              </a:rPr>
              <a:t>Lecture 2: ER, Relational, SQL (I)</a:t>
            </a:r>
            <a:br>
              <a:rPr lang="en-US" altLang="en-US" sz="1050" i="1" baseline="0" dirty="0">
                <a:solidFill>
                  <a:schemeClr val="bg1"/>
                </a:solidFill>
              </a:rPr>
            </a:br>
            <a:r>
              <a:rPr lang="de-DE" altLang="en-US" sz="900" i="1" dirty="0">
                <a:solidFill>
                  <a:schemeClr val="bg1"/>
                </a:solidFill>
              </a:rPr>
              <a:t>© Donald F. Ferguson, 2020</a:t>
            </a:r>
            <a:endParaRPr lang="en-US" altLang="en-US" sz="9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5116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655" r:id="rId1"/>
    <p:sldLayoutId id="2147493656" r:id="rId2"/>
    <p:sldLayoutId id="2147493657" r:id="rId3"/>
    <p:sldLayoutId id="2147493658" r:id="rId4"/>
    <p:sldLayoutId id="2147493659" r:id="rId5"/>
    <p:sldLayoutId id="2147493660" r:id="rId6"/>
    <p:sldLayoutId id="2147493661" r:id="rId7"/>
    <p:sldLayoutId id="2147493662" r:id="rId8"/>
  </p:sldLayoutIdLst>
  <p:txStyles>
    <p:titleStyle>
      <a:lvl1pPr algn="ctr" defTabSz="457200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-128"/>
          <a:cs typeface="+mj-cs"/>
        </a:defRPr>
      </a:lvl1pPr>
      <a:lvl2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2pPr>
      <a:lvl3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3pPr>
      <a:lvl4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4pPr>
      <a:lvl5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9pPr>
    </p:titleStyle>
    <p:bodyStyle>
      <a:lvl1pPr marL="342900" indent="-342900" algn="l" defTabSz="457200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charset="-128"/>
          <a:cs typeface="+mn-cs"/>
        </a:defRPr>
      </a:lvl1pPr>
      <a:lvl2pPr marL="742950" indent="-285750" algn="l" defTabSz="457200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ＭＳ Ｐゴシック" charset="-128"/>
          <a:cs typeface="+mn-cs"/>
        </a:defRPr>
      </a:lvl2pPr>
      <a:lvl3pPr marL="11430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charset="-128"/>
          <a:cs typeface="+mn-cs"/>
        </a:defRPr>
      </a:lvl3pPr>
      <a:lvl4pPr marL="16002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4pPr>
      <a:lvl5pPr marL="20574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rrowheads="1"/>
          </p:cNvSpPr>
          <p:nvPr userDrawn="1"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sp>
        <p:nvSpPr>
          <p:cNvPr id="9" name="TextBox 11"/>
          <p:cNvSpPr txBox="1">
            <a:spLocks noChangeArrowheads="1"/>
          </p:cNvSpPr>
          <p:nvPr userDrawn="1"/>
        </p:nvSpPr>
        <p:spPr bwMode="auto">
          <a:xfrm>
            <a:off x="255588" y="4695825"/>
            <a:ext cx="6781800" cy="392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EE15EB3-3077-C740-8089-CCA1B2033312}" type="slidenum">
              <a:rPr lang="en-US" altLang="en-US" sz="1050" b="1">
                <a:solidFill>
                  <a:schemeClr val="bg1"/>
                </a:solidFill>
              </a:rPr>
              <a:pPr marL="0" marR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lang="en-US" altLang="en-US" sz="1050" b="1" dirty="0">
                <a:solidFill>
                  <a:schemeClr val="bg1"/>
                </a:solidFill>
              </a:rPr>
              <a:t> </a:t>
            </a:r>
            <a:r>
              <a:rPr lang="en-US" altLang="en-US" sz="1050" dirty="0">
                <a:solidFill>
                  <a:schemeClr val="bg1"/>
                </a:solidFill>
              </a:rPr>
              <a:t>|</a:t>
            </a:r>
            <a:r>
              <a:rPr lang="en-US" altLang="en-US" sz="1050" b="1" dirty="0">
                <a:solidFill>
                  <a:schemeClr val="bg1"/>
                </a:solidFill>
              </a:rPr>
              <a:t> Introduction to Databases (S21): </a:t>
            </a:r>
            <a:r>
              <a:rPr lang="en-US" altLang="en-US" sz="1050" i="1" dirty="0">
                <a:solidFill>
                  <a:schemeClr val="bg1"/>
                </a:solidFill>
              </a:rPr>
              <a:t>Lecture 3: ER, Relational, SQL (III)</a:t>
            </a:r>
            <a:br>
              <a:rPr lang="en-US" altLang="en-US" sz="1050" i="1" baseline="0" dirty="0">
                <a:solidFill>
                  <a:schemeClr val="bg1"/>
                </a:solidFill>
              </a:rPr>
            </a:br>
            <a:r>
              <a:rPr lang="de-DE" altLang="en-US" sz="900" i="1" dirty="0">
                <a:solidFill>
                  <a:schemeClr val="bg1"/>
                </a:solidFill>
              </a:rPr>
              <a:t>© Donald F. Ferguson, 2020</a:t>
            </a:r>
            <a:endParaRPr lang="en-US" altLang="en-US" sz="900" i="1" dirty="0">
              <a:solidFill>
                <a:schemeClr val="bg1"/>
              </a:solidFill>
            </a:endParaRPr>
          </a:p>
        </p:txBody>
      </p:sp>
      <p:pic>
        <p:nvPicPr>
          <p:cNvPr id="12" name="Picture 10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tangle 13"/>
          <p:cNvSpPr>
            <a:spLocks noChangeArrowheads="1"/>
          </p:cNvSpPr>
          <p:nvPr userDrawn="1"/>
        </p:nvSpPr>
        <p:spPr bwMode="auto">
          <a:xfrm>
            <a:off x="0" y="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23966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664" r:id="rId1"/>
    <p:sldLayoutId id="2147493665" r:id="rId2"/>
    <p:sldLayoutId id="2147493666" r:id="rId3"/>
    <p:sldLayoutId id="2147493667" r:id="rId4"/>
    <p:sldLayoutId id="2147493668" r:id="rId5"/>
    <p:sldLayoutId id="2147493669" r:id="rId6"/>
    <p:sldLayoutId id="2147493670" r:id="rId7"/>
    <p:sldLayoutId id="2147493671" r:id="rId8"/>
  </p:sldLayoutIdLst>
  <p:txStyles>
    <p:titleStyle>
      <a:lvl1pPr algn="ctr" defTabSz="457200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-128"/>
          <a:cs typeface="+mj-cs"/>
        </a:defRPr>
      </a:lvl1pPr>
      <a:lvl2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2pPr>
      <a:lvl3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3pPr>
      <a:lvl4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4pPr>
      <a:lvl5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9pPr>
    </p:titleStyle>
    <p:bodyStyle>
      <a:lvl1pPr marL="342900" indent="-342900" algn="l" defTabSz="457200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charset="-128"/>
          <a:cs typeface="+mn-cs"/>
        </a:defRPr>
      </a:lvl1pPr>
      <a:lvl2pPr marL="742950" indent="-285750" algn="l" defTabSz="457200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ＭＳ Ｐゴシック" charset="-128"/>
          <a:cs typeface="+mn-cs"/>
        </a:defRPr>
      </a:lvl2pPr>
      <a:lvl3pPr marL="11430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charset="-128"/>
          <a:cs typeface="+mn-cs"/>
        </a:defRPr>
      </a:lvl3pPr>
      <a:lvl4pPr marL="16002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4pPr>
      <a:lvl5pPr marL="20574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0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ehikioya.com/conceptual-logical-physical-database-modeling/" TargetMode="External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8.tiff"/><Relationship Id="rId5" Type="http://schemas.openxmlformats.org/officeDocument/2006/relationships/hyperlink" Target="https://www.1keydata.com/datawarehousing/data-modeling-levels.html" TargetMode="Externa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ucidchart.com/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6.xml"/><Relationship Id="rId4" Type="http://schemas.openxmlformats.org/officeDocument/2006/relationships/hyperlink" Target="https://vertabelo.com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3.xml"/><Relationship Id="rId4" Type="http://schemas.openxmlformats.org/officeDocument/2006/relationships/image" Target="../media/image1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1keydata.com/datawarehousing/data-modeling-levels.html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8.tiff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mailto:dff@cs.columbia.edu" TargetMode="External"/><Relationship Id="rId1" Type="http://schemas.openxmlformats.org/officeDocument/2006/relationships/slideLayout" Target="../slideLayouts/slideLayout4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3.xml"/><Relationship Id="rId4" Type="http://schemas.openxmlformats.org/officeDocument/2006/relationships/image" Target="../media/image1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1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3.xml"/><Relationship Id="rId4" Type="http://schemas.openxmlformats.org/officeDocument/2006/relationships/image" Target="../media/image1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3.xml"/><Relationship Id="rId4" Type="http://schemas.openxmlformats.org/officeDocument/2006/relationships/image" Target="../media/image1.emf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4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0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0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0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0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0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oracle.com/javadb/10.8.3.0/ref/rrefsqljnaturaljoin.html" TargetMode="Externa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.e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donald-f-ferguson.github.io/Intro-to-Databases-F23/instructors.html" TargetMode="Externa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.emf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b-book.com/db7/slides-dir/index.html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4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42.jpeg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tiff"/><Relationship Id="rId1" Type="http://schemas.openxmlformats.org/officeDocument/2006/relationships/slideLayout" Target="../slideLayouts/slideLayout54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tif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CE15D65-8053-1B4E-B089-18B4089AAF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" y="-1"/>
            <a:ext cx="9144001" cy="5143501"/>
          </a:xfrm>
          <a:prstGeom prst="rect">
            <a:avLst/>
          </a:prstGeom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pic>
        <p:nvPicPr>
          <p:cNvPr id="3075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6" name="TextBox 9"/>
          <p:cNvSpPr txBox="1">
            <a:spLocks noChangeArrowheads="1"/>
          </p:cNvSpPr>
          <p:nvPr/>
        </p:nvSpPr>
        <p:spPr bwMode="auto">
          <a:xfrm>
            <a:off x="0" y="12616"/>
            <a:ext cx="8458202" cy="1815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2800" i="1" dirty="0"/>
              <a:t>W4111 – Introduction to Databases</a:t>
            </a:r>
            <a:br>
              <a:rPr lang="en-US" altLang="en-US" sz="2800" i="1" dirty="0"/>
            </a:br>
            <a:r>
              <a:rPr lang="en-US" altLang="en-US" sz="2800" i="1" dirty="0"/>
              <a:t>Section 002, Fall 2023</a:t>
            </a:r>
            <a:br>
              <a:rPr lang="en-US" altLang="en-US" sz="2800" i="1" dirty="0"/>
            </a:br>
            <a:br>
              <a:rPr lang="en-US" altLang="en-US" sz="2800" i="1" dirty="0"/>
            </a:br>
            <a:r>
              <a:rPr lang="en-US" altLang="en-US" sz="2800" i="1" dirty="0"/>
              <a:t>Lecture 2: ER, Relational, SQL (I)</a:t>
            </a:r>
          </a:p>
        </p:txBody>
      </p:sp>
      <p:sp>
        <p:nvSpPr>
          <p:cNvPr id="3077" name="TextBox 10"/>
          <p:cNvSpPr txBox="1">
            <a:spLocks noChangeArrowheads="1"/>
          </p:cNvSpPr>
          <p:nvPr/>
        </p:nvSpPr>
        <p:spPr bwMode="auto">
          <a:xfrm>
            <a:off x="0" y="4732991"/>
            <a:ext cx="9144000" cy="3638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lnSpc>
                <a:spcPts val="2400"/>
              </a:lnSpc>
            </a:pPr>
            <a:r>
              <a:rPr lang="en-US" altLang="en-US" sz="1200" i="1" dirty="0">
                <a:solidFill>
                  <a:schemeClr val="bg1"/>
                </a:solidFill>
              </a:rPr>
              <a:t>© Donald F. Ferguson, 2023</a:t>
            </a:r>
          </a:p>
        </p:txBody>
      </p:sp>
    </p:spTree>
    <p:extLst>
      <p:ext uri="{BB962C8B-B14F-4D97-AF65-F5344CB8AC3E}">
        <p14:creationId xmlns:p14="http://schemas.microsoft.com/office/powerpoint/2010/main" val="20379959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 idx="429496729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effectLst/>
              </a:rPr>
              <a:t>Design Phases (Cont.)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718072" y="881396"/>
            <a:ext cx="5707857" cy="3281363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altLang="en-US" dirty="0"/>
              <a:t>Final Phase -- Moving from an abstract data model to the implementation of the database</a:t>
            </a:r>
            <a:endParaRPr lang="en-US" altLang="en-US" i="1" dirty="0"/>
          </a:p>
          <a:p>
            <a:pPr marL="600075" lvl="1" indent="-257175"/>
            <a:r>
              <a:rPr lang="en-US" altLang="en-US" dirty="0">
                <a:ea typeface="ＭＳ Ｐゴシック" panose="020B0600070205080204" pitchFamily="34" charset="-128"/>
              </a:rPr>
              <a:t>Logical Design –  Deciding on the database schema. Database design requires that we find a “good” collection of relation schemas.</a:t>
            </a:r>
          </a:p>
          <a:p>
            <a:pPr marL="857250" lvl="2" indent="-257175"/>
            <a:r>
              <a:rPr lang="en-US" altLang="en-US" dirty="0">
                <a:ea typeface="ＭＳ Ｐゴシック" panose="020B0600070205080204" pitchFamily="34" charset="-128"/>
              </a:rPr>
              <a:t>Business decision – What attributes should we record in the database?</a:t>
            </a:r>
          </a:p>
          <a:p>
            <a:pPr marL="857250" lvl="2" indent="-257175"/>
            <a:r>
              <a:rPr lang="en-US" altLang="en-US" dirty="0">
                <a:ea typeface="ＭＳ Ｐゴシック" panose="020B0600070205080204" pitchFamily="34" charset="-128"/>
              </a:rPr>
              <a:t>Computer Science decision –  What relation schemas should we have and how should the attributes be distributed among the various relation schemas?</a:t>
            </a:r>
          </a:p>
          <a:p>
            <a:pPr marL="600075" lvl="1" indent="-257175"/>
            <a:r>
              <a:rPr lang="en-US" altLang="en-US" dirty="0">
                <a:ea typeface="ＭＳ Ｐゴシック" panose="020B0600070205080204" pitchFamily="34" charset="-128"/>
              </a:rPr>
              <a:t>Physical Design – Deciding on the physical layout of the database                </a:t>
            </a:r>
          </a:p>
          <a:p>
            <a:pPr>
              <a:buFont typeface="Monotype Sorts" charset="2"/>
              <a:buNone/>
            </a:pPr>
            <a:endParaRPr lang="en-US" altLang="en-US" dirty="0"/>
          </a:p>
          <a:p>
            <a:pPr>
              <a:buFont typeface="Monotype Sorts" charset="2"/>
              <a:buNone/>
            </a:pPr>
            <a:r>
              <a:rPr lang="en-US" altLang="en-US" dirty="0">
                <a:sym typeface="Symbol" panose="05050102010706020507" pitchFamily="18" charset="2"/>
              </a:rPr>
              <a:t>     </a:t>
            </a:r>
          </a:p>
        </p:txBody>
      </p:sp>
      <p:sp>
        <p:nvSpPr>
          <p:cNvPr id="8196" name="Rectangle 3"/>
          <p:cNvSpPr>
            <a:spLocks noChangeArrowheads="1"/>
          </p:cNvSpPr>
          <p:nvPr/>
        </p:nvSpPr>
        <p:spPr bwMode="auto">
          <a:xfrm>
            <a:off x="1838325" y="806054"/>
            <a:ext cx="558760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  <a:sym typeface="Symbol" panose="05050102010706020507" pitchFamily="18" charset="2"/>
              </a:rPr>
              <a:t> </a:t>
            </a:r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0326490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F6A4BF2-B4C5-3845-9791-7AD9040A89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/>
              <a:t>We must build a system that supports academic operations in a university.</a:t>
            </a:r>
          </a:p>
          <a:p>
            <a:r>
              <a:rPr lang="en-US" sz="1800" dirty="0"/>
              <a:t>There are two major domains:</a:t>
            </a:r>
          </a:p>
          <a:p>
            <a:pPr lvl="1"/>
            <a:r>
              <a:rPr lang="en-US" sz="1600" dirty="0"/>
              <a:t>Interactive operations, e.g. register, choose class, assign grade, ... ...</a:t>
            </a:r>
          </a:p>
          <a:p>
            <a:pPr lvl="1"/>
            <a:r>
              <a:rPr lang="en-US" sz="1600" dirty="0"/>
              <a:t>Insight and reporting, e.g. enrollment trends, overloaded resources, ... ...</a:t>
            </a:r>
          </a:p>
          <a:p>
            <a:r>
              <a:rPr lang="en-US" sz="1800" dirty="0"/>
              <a:t>We will design, develop, test and deploy the system iteratively and continuously.</a:t>
            </a:r>
          </a:p>
          <a:p>
            <a:r>
              <a:rPr lang="en-US" sz="1800" dirty="0"/>
              <a:t>There are four core domains.</a:t>
            </a:r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r>
              <a:rPr lang="en-US" sz="1800" dirty="0"/>
              <a:t>The processes are iterative, with continuous extension and details.</a:t>
            </a:r>
            <a:br>
              <a:rPr lang="en-US" sz="1800" dirty="0"/>
            </a:br>
            <a:r>
              <a:rPr lang="en-US" sz="1800" dirty="0"/>
              <a:t>We will obviously focus on the data aspects in a database course.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7751B44-594B-9D4F-A437-724F334EB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Top-Down: University Management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203946-C946-6248-A5C9-D7E37B5090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2468038"/>
            <a:ext cx="6248400" cy="14074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F75F2E1-61D1-6549-9315-217ECD48D18F}"/>
              </a:ext>
            </a:extLst>
          </p:cNvPr>
          <p:cNvSpPr txBox="1"/>
          <p:nvPr/>
        </p:nvSpPr>
        <p:spPr>
          <a:xfrm>
            <a:off x="7256245" y="2571619"/>
            <a:ext cx="148951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marR="0" lvl="0" indent="-1714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In this course,</a:t>
            </a:r>
          </a:p>
          <a:p>
            <a:pPr marL="171450" marR="0" lvl="0" indent="-1714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We focus on the</a:t>
            </a:r>
            <a:b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data dimension.</a:t>
            </a:r>
          </a:p>
          <a:p>
            <a:pPr marL="171450" marR="0" lvl="0" indent="-1714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We will get some</a:t>
            </a:r>
            <a:b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insight into the</a:t>
            </a:r>
            <a:b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other dimensions.</a:t>
            </a:r>
          </a:p>
        </p:txBody>
      </p:sp>
    </p:spTree>
    <p:extLst>
      <p:ext uri="{BB962C8B-B14F-4D97-AF65-F5344CB8AC3E}">
        <p14:creationId xmlns:p14="http://schemas.microsoft.com/office/powerpoint/2010/main" val="33282341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D1E100D-46D1-AB43-A566-4F772E1D5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A Common and my Approach: Conceptual </a:t>
            </a:r>
            <a:r>
              <a:rPr lang="en-US" sz="2400" dirty="0">
                <a:sym typeface="Wingdings" pitchFamily="2" charset="2"/>
              </a:rPr>
              <a:t> </a:t>
            </a:r>
            <a:r>
              <a:rPr lang="en-US" sz="2400" dirty="0"/>
              <a:t>Logical </a:t>
            </a:r>
            <a:r>
              <a:rPr lang="en-US" sz="2400" dirty="0">
                <a:sym typeface="Wingdings" pitchFamily="2" charset="2"/>
              </a:rPr>
              <a:t> </a:t>
            </a:r>
            <a:r>
              <a:rPr lang="en-US" sz="2400" dirty="0"/>
              <a:t>Physical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BCA00C7-5FCA-ED41-92F6-C015BFAAB3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09" y="733757"/>
            <a:ext cx="4263036" cy="236835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129B5561-4F20-A442-9C26-F059DE76E711}"/>
              </a:ext>
            </a:extLst>
          </p:cNvPr>
          <p:cNvSpPr/>
          <p:nvPr/>
        </p:nvSpPr>
        <p:spPr>
          <a:xfrm>
            <a:off x="87909" y="488645"/>
            <a:ext cx="385624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  <a:hlinkClick r:id="rId3"/>
              </a:rPr>
              <a:t>https://ehikioya.com/conceptual-logical-physical-database-modeling/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1DEA7321-FB66-0846-AF0F-596FCA63FE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6092" y="578625"/>
            <a:ext cx="3567669" cy="2366844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8363C101-A2E5-7642-A1C8-5B3E16CDB5D4}"/>
              </a:ext>
            </a:extLst>
          </p:cNvPr>
          <p:cNvSpPr/>
          <p:nvPr/>
        </p:nvSpPr>
        <p:spPr>
          <a:xfrm>
            <a:off x="4606925" y="441445"/>
            <a:ext cx="49530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  <a:hlinkClick r:id="rId5"/>
              </a:rPr>
              <a:t>https://www.1keydata.com/datawarehousing/data-modeling-levels.html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C0E6ABF-8471-3F45-9901-78DA02184F56}"/>
              </a:ext>
            </a:extLst>
          </p:cNvPr>
          <p:cNvSpPr/>
          <p:nvPr/>
        </p:nvSpPr>
        <p:spPr>
          <a:xfrm>
            <a:off x="4757640" y="4440445"/>
            <a:ext cx="43434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  <a:hlinkClick r:id="rId5"/>
              </a:rPr>
              <a:t>https://www.1keydata.com/datawarehousing/data-modeling-levels.html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92D78E19-7128-AB45-89B0-C9788FD1E0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131" y="3076110"/>
            <a:ext cx="3955020" cy="1091194"/>
          </a:xfrm>
        </p:spPr>
        <p:txBody>
          <a:bodyPr>
            <a:noAutofit/>
          </a:bodyPr>
          <a:lstStyle/>
          <a:p>
            <a:r>
              <a:rPr lang="en-US" sz="1400" dirty="0"/>
              <a:t>It is easy to get carried away with modeling.</a:t>
            </a:r>
            <a:br>
              <a:rPr lang="en-US" sz="1400" dirty="0"/>
            </a:br>
            <a:r>
              <a:rPr lang="en-US" sz="1400" dirty="0"/>
              <a:t>You can spend all your time modeling and </a:t>
            </a:r>
            <a:br>
              <a:rPr lang="en-US" sz="1400" dirty="0"/>
            </a:br>
            <a:r>
              <a:rPr lang="en-US" sz="1400" dirty="0"/>
              <a:t>not actually build the schema.</a:t>
            </a:r>
          </a:p>
          <a:p>
            <a:r>
              <a:rPr lang="en-US" sz="1400" dirty="0"/>
              <a:t>We will use the approaches in class.</a:t>
            </a:r>
          </a:p>
          <a:p>
            <a:r>
              <a:rPr lang="en-US" sz="1400" dirty="0"/>
              <a:t>Mostly to understand concepts and patterns.</a:t>
            </a:r>
          </a:p>
          <a:p>
            <a:pPr lvl="1"/>
            <a:endParaRPr lang="en-US" sz="12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A321210-7DD1-1241-9618-65A37DB3D0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57640" y="2857410"/>
            <a:ext cx="3893743" cy="1673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776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7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ER model -- Database Modeling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2" y="916782"/>
            <a:ext cx="5714810" cy="2759107"/>
          </a:xfrm>
        </p:spPr>
        <p:txBody>
          <a:bodyPr/>
          <a:lstStyle/>
          <a:p>
            <a:r>
              <a:rPr lang="en-US" altLang="en-US" dirty="0"/>
              <a:t>The ER data mode was developed to facilitate database design by allowing specification of an </a:t>
            </a:r>
            <a:r>
              <a:rPr lang="en-US" altLang="en-US" b="1" dirty="0">
                <a:solidFill>
                  <a:srgbClr val="002060"/>
                </a:solidFill>
              </a:rPr>
              <a:t>enterprise schema </a:t>
            </a:r>
            <a:r>
              <a:rPr lang="en-US" altLang="en-US" dirty="0"/>
              <a:t>that represents the overall logical structure of a database.</a:t>
            </a:r>
          </a:p>
          <a:p>
            <a:r>
              <a:rPr lang="en-US" altLang="en-US" dirty="0"/>
              <a:t>The ER data model employs three basic concepts: 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entity sets,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relationship sets, 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attributes.</a:t>
            </a:r>
          </a:p>
          <a:p>
            <a:r>
              <a:rPr lang="en-US" altLang="en-US" dirty="0"/>
              <a:t>The ER model also has an associated diagrammatic representation, the </a:t>
            </a:r>
            <a:r>
              <a:rPr lang="en-US" altLang="en-US" b="1" dirty="0">
                <a:solidFill>
                  <a:srgbClr val="002060"/>
                </a:solidFill>
              </a:rPr>
              <a:t>ER diagram</a:t>
            </a:r>
            <a:r>
              <a:rPr lang="en-US" altLang="en-US" dirty="0"/>
              <a:t>, which can express the overall logical structure of a database graphically</a:t>
            </a:r>
            <a:r>
              <a:rPr lang="en-US" altLang="en-US" sz="1500" dirty="0"/>
              <a:t>.</a:t>
            </a:r>
          </a:p>
          <a:p>
            <a:pPr>
              <a:buFont typeface="Monotype Sorts" charset="2"/>
              <a:buNone/>
            </a:pPr>
            <a:endParaRPr lang="en-US" altLang="en-US" dirty="0"/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1488718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7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Entity Sets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08046"/>
            <a:ext cx="5635886" cy="3748619"/>
          </a:xfrm>
        </p:spPr>
        <p:txBody>
          <a:bodyPr/>
          <a:lstStyle/>
          <a:p>
            <a:r>
              <a:rPr lang="en-US" altLang="en-US" dirty="0"/>
              <a:t>An </a:t>
            </a:r>
            <a:r>
              <a:rPr lang="en-US" altLang="en-US" b="1" dirty="0">
                <a:solidFill>
                  <a:srgbClr val="002060"/>
                </a:solidFill>
              </a:rPr>
              <a:t>entity</a:t>
            </a:r>
            <a:r>
              <a:rPr lang="en-US" altLang="en-US" b="1" dirty="0"/>
              <a:t> </a:t>
            </a:r>
            <a:r>
              <a:rPr lang="en-US" altLang="en-US" dirty="0"/>
              <a:t>is an object that exists and is distinguishable from other objects.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Example:  specific person, company, event, plant</a:t>
            </a:r>
          </a:p>
          <a:p>
            <a:r>
              <a:rPr lang="en-US" altLang="en-US" dirty="0"/>
              <a:t>An </a:t>
            </a:r>
            <a:r>
              <a:rPr lang="en-US" altLang="en-US" b="1" dirty="0">
                <a:solidFill>
                  <a:srgbClr val="002060"/>
                </a:solidFill>
              </a:rPr>
              <a:t>entity set</a:t>
            </a:r>
            <a:r>
              <a:rPr lang="en-US" altLang="en-US" dirty="0">
                <a:solidFill>
                  <a:srgbClr val="002060"/>
                </a:solidFill>
              </a:rPr>
              <a:t> </a:t>
            </a:r>
            <a:r>
              <a:rPr lang="en-US" altLang="en-US" dirty="0"/>
              <a:t>is a set of entities of the </a:t>
            </a:r>
            <a:r>
              <a:rPr lang="en-US" altLang="en-US" dirty="0">
                <a:solidFill>
                  <a:srgbClr val="FF0000"/>
                </a:solidFill>
              </a:rPr>
              <a:t>same type </a:t>
            </a:r>
            <a:r>
              <a:rPr lang="en-US" altLang="en-US" dirty="0"/>
              <a:t>that share the same properties.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Example: set of all persons, companies, trees, holidays</a:t>
            </a:r>
          </a:p>
          <a:p>
            <a:r>
              <a:rPr lang="en-US" altLang="en-US" dirty="0"/>
              <a:t>An entity is represented by a set of attributes; i.e., descriptive properties </a:t>
            </a:r>
            <a:r>
              <a:rPr lang="en-US" altLang="en-US" dirty="0">
                <a:solidFill>
                  <a:srgbClr val="FF0000"/>
                </a:solidFill>
              </a:rPr>
              <a:t>possessed by all </a:t>
            </a:r>
            <a:r>
              <a:rPr lang="en-US" altLang="en-US" dirty="0"/>
              <a:t>members of an entity set.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Example: </a:t>
            </a:r>
          </a:p>
          <a:p>
            <a:pPr lvl="1">
              <a:buFont typeface="Monotype Sorts" charset="2"/>
              <a:buNone/>
            </a:pPr>
            <a:r>
              <a:rPr lang="en-US" altLang="en-US" dirty="0">
                <a:ea typeface="ＭＳ Ｐゴシック" panose="020B0600070205080204" pitchFamily="34" charset="-128"/>
              </a:rPr>
              <a:t>     	</a:t>
            </a:r>
            <a:r>
              <a:rPr lang="en-US" altLang="en-US" i="1" dirty="0">
                <a:ea typeface="ＭＳ Ｐゴシック" panose="020B0600070205080204" pitchFamily="34" charset="-128"/>
              </a:rPr>
              <a:t>instructor = </a:t>
            </a:r>
            <a:r>
              <a:rPr lang="en-US" altLang="en-US" dirty="0">
                <a:ea typeface="ＭＳ Ｐゴシック" panose="020B0600070205080204" pitchFamily="34" charset="-128"/>
              </a:rPr>
              <a:t>(</a:t>
            </a:r>
            <a:r>
              <a:rPr lang="en-US" altLang="en-US" i="1" dirty="0">
                <a:ea typeface="ＭＳ Ｐゴシック" panose="020B0600070205080204" pitchFamily="34" charset="-128"/>
              </a:rPr>
              <a:t>ID, name, salary </a:t>
            </a:r>
            <a:r>
              <a:rPr lang="en-US" altLang="en-US" dirty="0">
                <a:ea typeface="ＭＳ Ｐゴシック" panose="020B0600070205080204" pitchFamily="34" charset="-128"/>
              </a:rPr>
              <a:t>)</a:t>
            </a:r>
            <a:br>
              <a:rPr lang="en-US" altLang="en-US" i="1" dirty="0">
                <a:ea typeface="ＭＳ Ｐゴシック" panose="020B0600070205080204" pitchFamily="34" charset="-128"/>
              </a:rPr>
            </a:br>
            <a:r>
              <a:rPr lang="en-US" altLang="en-US" i="1" dirty="0">
                <a:ea typeface="ＭＳ Ｐゴシック" panose="020B0600070205080204" pitchFamily="34" charset="-128"/>
              </a:rPr>
              <a:t>	course= </a:t>
            </a:r>
            <a:r>
              <a:rPr lang="en-US" altLang="en-US" dirty="0">
                <a:ea typeface="ＭＳ Ｐゴシック" panose="020B0600070205080204" pitchFamily="34" charset="-128"/>
              </a:rPr>
              <a:t>(</a:t>
            </a:r>
            <a:r>
              <a:rPr lang="en-US" altLang="en-US" i="1" dirty="0" err="1">
                <a:ea typeface="ＭＳ Ｐゴシック" panose="020B0600070205080204" pitchFamily="34" charset="-128"/>
              </a:rPr>
              <a:t>course_id</a:t>
            </a:r>
            <a:r>
              <a:rPr lang="en-US" altLang="en-US" i="1" dirty="0">
                <a:ea typeface="ＭＳ Ｐゴシック" panose="020B0600070205080204" pitchFamily="34" charset="-128"/>
              </a:rPr>
              <a:t>, title, credits</a:t>
            </a:r>
            <a:r>
              <a:rPr lang="en-US" altLang="en-US" dirty="0">
                <a:ea typeface="ＭＳ Ｐゴシック" panose="020B0600070205080204" pitchFamily="34" charset="-128"/>
              </a:rPr>
              <a:t>)</a:t>
            </a:r>
            <a:endParaRPr lang="en-US" altLang="en-US" i="1" dirty="0">
              <a:solidFill>
                <a:schemeClr val="tx2"/>
              </a:solidFill>
              <a:ea typeface="ＭＳ Ｐゴシック" panose="020B0600070205080204" pitchFamily="34" charset="-128"/>
            </a:endParaRPr>
          </a:p>
          <a:p>
            <a:r>
              <a:rPr lang="en-US" altLang="en-US" dirty="0"/>
              <a:t>A subset of the attributes form a  </a:t>
            </a:r>
            <a:r>
              <a:rPr lang="en-US" altLang="en-US" b="1" dirty="0">
                <a:solidFill>
                  <a:srgbClr val="002060"/>
                </a:solidFill>
              </a:rPr>
              <a:t>primary key </a:t>
            </a:r>
            <a:r>
              <a:rPr lang="en-US" altLang="en-US" dirty="0"/>
              <a:t>of the entity set; i.e., uniquely identifying each member of the set.</a:t>
            </a:r>
          </a:p>
          <a:p>
            <a:pPr>
              <a:buFont typeface="Monotype Sorts" charset="2"/>
              <a:buNone/>
            </a:pPr>
            <a:endParaRPr lang="en-US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6CD059-6664-A24B-873A-E44ACE49F2A0}"/>
              </a:ext>
            </a:extLst>
          </p:cNvPr>
          <p:cNvSpPr txBox="1"/>
          <p:nvPr/>
        </p:nvSpPr>
        <p:spPr>
          <a:xfrm>
            <a:off x="106607" y="3978176"/>
            <a:ext cx="873894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DFF Comments: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Some of these statements apply primarily to OO systems and the relational/SQL models.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A motivation for “No SQL” is to relax the constraints.</a:t>
            </a: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0AA26CF-28A8-0143-A883-6D71F7214EC2}"/>
              </a:ext>
            </a:extLst>
          </p:cNvPr>
          <p:cNvSpPr txBox="1"/>
          <p:nvPr/>
        </p:nvSpPr>
        <p:spPr>
          <a:xfrm>
            <a:off x="6096000" y="316706"/>
            <a:ext cx="2699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COMS W4111 002 01 2023</a:t>
            </a:r>
          </a:p>
        </p:txBody>
      </p:sp>
    </p:spTree>
    <p:extLst>
      <p:ext uri="{BB962C8B-B14F-4D97-AF65-F5344CB8AC3E}">
        <p14:creationId xmlns:p14="http://schemas.microsoft.com/office/powerpoint/2010/main" val="37863094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826" name="Rectangle 2"/>
          <p:cNvSpPr>
            <a:spLocks noGrp="1" noChangeArrowheads="1"/>
          </p:cNvSpPr>
          <p:nvPr>
            <p:ph type="title"/>
          </p:nvPr>
        </p:nvSpPr>
        <p:spPr>
          <a:xfrm>
            <a:off x="1719263" y="48816"/>
            <a:ext cx="6057900" cy="457200"/>
          </a:xfrm>
        </p:spPr>
        <p:txBody>
          <a:bodyPr/>
          <a:lstStyle/>
          <a:p>
            <a:pPr>
              <a:defRPr/>
            </a:pPr>
            <a:r>
              <a:rPr lang="en-US" dirty="0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charset="-128"/>
              </a:rPr>
              <a:t>Entity Sets -- </a:t>
            </a:r>
            <a:r>
              <a:rPr lang="en-US" i="1" dirty="0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charset="-128"/>
              </a:rPr>
              <a:t>instructor </a:t>
            </a:r>
            <a:r>
              <a:rPr lang="en-US" dirty="0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charset="-128"/>
              </a:rPr>
              <a:t>and </a:t>
            </a:r>
            <a:r>
              <a:rPr lang="en-US" i="1" dirty="0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charset="-128"/>
              </a:rPr>
              <a:t>student</a:t>
            </a:r>
            <a:endParaRPr lang="en-US" dirty="0">
              <a:effectLst>
                <a:outerShdw blurRad="38100" dist="38100" dir="2700000" algn="tl">
                  <a:srgbClr val="C0C0C0"/>
                </a:outerShdw>
              </a:effectLst>
              <a:ea typeface="ＭＳ Ｐゴシック" charset="-128"/>
            </a:endParaRPr>
          </a:p>
        </p:txBody>
      </p:sp>
      <p:pic>
        <p:nvPicPr>
          <p:cNvPr id="14339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8653" y="1072754"/>
            <a:ext cx="4346972" cy="24205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60212346"/>
      </p:ext>
    </p:extLst>
  </p:cSld>
  <p:clrMapOvr>
    <a:masterClrMapping/>
  </p:clrMapOvr>
  <p:transition spd="slow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402" name="Rectangle 2"/>
          <p:cNvSpPr>
            <a:spLocks noGrp="1" noChangeArrowheads="1"/>
          </p:cNvSpPr>
          <p:nvPr>
            <p:ph type="title"/>
          </p:nvPr>
        </p:nvSpPr>
        <p:spPr>
          <a:xfrm>
            <a:off x="1495425" y="64294"/>
            <a:ext cx="6200775" cy="457200"/>
          </a:xfrm>
        </p:spPr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Representing Entity sets in ER Diagram</a:t>
            </a:r>
          </a:p>
        </p:txBody>
      </p:sp>
      <p:sp>
        <p:nvSpPr>
          <p:cNvPr id="15363" name="Rectangle 3"/>
          <p:cNvSpPr>
            <a:spLocks noChangeArrowheads="1"/>
          </p:cNvSpPr>
          <p:nvPr/>
        </p:nvSpPr>
        <p:spPr bwMode="auto">
          <a:xfrm>
            <a:off x="1728927" y="832248"/>
            <a:ext cx="5711671" cy="12632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800100" indent="-3429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257175" marR="0" lvl="0" indent="-257175" algn="l" defTabSz="6858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002060"/>
              </a:buClr>
              <a:buSzPct val="110000"/>
              <a:buFont typeface="Wingdings" panose="05000000000000000000" pitchFamily="2" charset="2"/>
              <a:buChar char="§"/>
              <a:tabLst/>
              <a:defRPr/>
            </a:pPr>
            <a:r>
              <a:rPr kumimoji="1" lang="en-US" altLang="en-US" sz="12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t>Entity sets can be represented graphically as follows:</a:t>
            </a:r>
          </a:p>
          <a:p>
            <a:pPr marL="685800" marR="0" lvl="1" indent="-342900" algn="l" defTabSz="6858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FF9933"/>
              </a:buClr>
              <a:buSzPct val="110000"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en-US" sz="12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t>Rectangles represent entity sets.</a:t>
            </a:r>
          </a:p>
          <a:p>
            <a:pPr marL="685800" marR="0" lvl="1" indent="-342900" algn="l" defTabSz="6858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FF9933"/>
              </a:buClr>
              <a:buSzPct val="110000"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en-US" sz="12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t>Attributes listed inside entity rectangle</a:t>
            </a:r>
          </a:p>
          <a:p>
            <a:pPr marL="685800" marR="0" lvl="1" indent="-342900" algn="l" defTabSz="6858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FF9933"/>
              </a:buClr>
              <a:buSzPct val="110000"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en-US" sz="12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t>Underline indicates primary key attributes</a:t>
            </a:r>
          </a:p>
        </p:txBody>
      </p:sp>
      <p:pic>
        <p:nvPicPr>
          <p:cNvPr id="15364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8104" y="2024391"/>
            <a:ext cx="3093387" cy="11161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561195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5C0E32F-96F0-3449-8662-58EEB6973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Notation – Many Notations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E26BA6-FBEE-D34D-B2A4-6272203E7F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12" y="605927"/>
            <a:ext cx="3352800" cy="2986087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2E2DCDE-71C6-2245-A773-2E15F56F04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8170" y="523804"/>
            <a:ext cx="3962400" cy="2691328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19C843B-C76C-A645-B489-976D931DA7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0800" y="2338195"/>
            <a:ext cx="3352800" cy="234335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0731F69-562F-2F4B-A38A-C0D5C7A65A56}"/>
              </a:ext>
            </a:extLst>
          </p:cNvPr>
          <p:cNvSpPr txBox="1"/>
          <p:nvPr/>
        </p:nvSpPr>
        <p:spPr>
          <a:xfrm>
            <a:off x="4489687" y="666749"/>
            <a:ext cx="5293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UML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3E3698-E0CF-F34C-BA8A-1FB0EF523CD0}"/>
              </a:ext>
            </a:extLst>
          </p:cNvPr>
          <p:cNvSpPr txBox="1"/>
          <p:nvPr/>
        </p:nvSpPr>
        <p:spPr>
          <a:xfrm>
            <a:off x="381000" y="666750"/>
            <a:ext cx="8851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ER Model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39F1790-B203-D049-8441-C09AC0C4EDD5}"/>
              </a:ext>
            </a:extLst>
          </p:cNvPr>
          <p:cNvSpPr txBox="1"/>
          <p:nvPr/>
        </p:nvSpPr>
        <p:spPr>
          <a:xfrm>
            <a:off x="2743200" y="4229796"/>
            <a:ext cx="10417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Crow’s Foot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DC3618D-FE27-5B4A-ADAC-DCB706C42F99}"/>
              </a:ext>
            </a:extLst>
          </p:cNvPr>
          <p:cNvSpPr txBox="1"/>
          <p:nvPr/>
        </p:nvSpPr>
        <p:spPr>
          <a:xfrm>
            <a:off x="6019800" y="3239065"/>
            <a:ext cx="272863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marR="0" lvl="0" indent="-1714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“Other,” i.e. PowerPoint is the most</a:t>
            </a:r>
            <a:b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common modeling notation.</a:t>
            </a:r>
          </a:p>
          <a:p>
            <a:pPr marL="171450" marR="0" lvl="0" indent="-1714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It is easy to get “carried away.”</a:t>
            </a:r>
          </a:p>
          <a:p>
            <a:pPr marL="171450" marR="0" lvl="0" indent="-1714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The trick is to do “just enough modeling.”</a:t>
            </a:r>
          </a:p>
          <a:p>
            <a:pPr marL="171450" marR="0" lvl="0" indent="-1714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I mostly use Crow’s Foot</a:t>
            </a:r>
          </a:p>
          <a:p>
            <a:pPr marL="628650" marR="0" lvl="1" indent="-1714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It is “just enough”</a:t>
            </a:r>
          </a:p>
          <a:p>
            <a:pPr marL="628650" marR="0" lvl="1" indent="-1714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But lacks some capabilities.</a:t>
            </a:r>
          </a:p>
          <a:p>
            <a:pPr marL="171450" marR="0" lvl="0" indent="-1714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The book uses ER notation.</a:t>
            </a:r>
          </a:p>
        </p:txBody>
      </p:sp>
    </p:spTree>
    <p:extLst>
      <p:ext uri="{BB962C8B-B14F-4D97-AF65-F5344CB8AC3E}">
        <p14:creationId xmlns:p14="http://schemas.microsoft.com/office/powerpoint/2010/main" val="18380785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9A937CD-30B2-7643-835D-11978E1C06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2096" y="590550"/>
            <a:ext cx="5235704" cy="2700002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6037761-5ACB-254B-88C8-6F6122EE35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" y="590550"/>
            <a:ext cx="8915400" cy="4038600"/>
          </a:xfrm>
        </p:spPr>
        <p:txBody>
          <a:bodyPr/>
          <a:lstStyle/>
          <a:p>
            <a:r>
              <a:rPr lang="en-US" dirty="0"/>
              <a:t>This is the level of detail I want</a:t>
            </a:r>
            <a:br>
              <a:rPr lang="en-US" dirty="0"/>
            </a:br>
            <a:r>
              <a:rPr lang="en-US" dirty="0"/>
              <a:t>when I ask for:</a:t>
            </a:r>
          </a:p>
          <a:p>
            <a:pPr lvl="1"/>
            <a:r>
              <a:rPr lang="en-US" dirty="0"/>
              <a:t>Conceptual Model diagram.</a:t>
            </a:r>
          </a:p>
          <a:p>
            <a:pPr lvl="1"/>
            <a:r>
              <a:rPr lang="en-US" dirty="0"/>
              <a:t>Logical Model diagram.</a:t>
            </a:r>
          </a:p>
          <a:p>
            <a:r>
              <a:rPr lang="en-US" dirty="0"/>
              <a:t>Some online tools with “free,”</a:t>
            </a:r>
            <a:br>
              <a:rPr lang="en-US" dirty="0"/>
            </a:br>
            <a:r>
              <a:rPr lang="en-US" dirty="0"/>
              <a:t>constrained usage.</a:t>
            </a:r>
          </a:p>
          <a:p>
            <a:pPr lvl="1"/>
            <a:r>
              <a:rPr lang="en-US" dirty="0" err="1"/>
              <a:t>Lucidchart</a:t>
            </a:r>
            <a:r>
              <a:rPr lang="en-US" dirty="0"/>
              <a:t> (</a:t>
            </a:r>
            <a:r>
              <a:rPr lang="en-US" dirty="0">
                <a:hlinkClick r:id="rId3"/>
              </a:rPr>
              <a:t>https://www.lucidchart.com/</a:t>
            </a:r>
            <a:r>
              <a:rPr lang="en-US" dirty="0"/>
              <a:t>)</a:t>
            </a:r>
          </a:p>
          <a:p>
            <a:pPr lvl="1"/>
            <a:r>
              <a:rPr lang="en-US" dirty="0" err="1"/>
              <a:t>Vertabelo</a:t>
            </a:r>
            <a:r>
              <a:rPr lang="en-US" dirty="0"/>
              <a:t> (</a:t>
            </a:r>
            <a:r>
              <a:rPr lang="en-US" dirty="0">
                <a:hlinkClick r:id="rId4"/>
              </a:rPr>
              <a:t>https://vertabelo.com/</a:t>
            </a:r>
            <a:r>
              <a:rPr lang="en-US" dirty="0"/>
              <a:t>)</a:t>
            </a:r>
          </a:p>
          <a:p>
            <a:r>
              <a:rPr lang="en-US" dirty="0"/>
              <a:t>The model has:</a:t>
            </a:r>
          </a:p>
          <a:p>
            <a:pPr lvl="1"/>
            <a:r>
              <a:rPr lang="en-US" dirty="0"/>
              <a:t>Four entity sets: </a:t>
            </a:r>
            <a:r>
              <a:rPr lang="en-US" i="1" dirty="0"/>
              <a:t>School, Department,</a:t>
            </a:r>
            <a:r>
              <a:rPr lang="en-US" dirty="0"/>
              <a:t> </a:t>
            </a:r>
            <a:r>
              <a:rPr lang="en-US" i="1" dirty="0"/>
              <a:t>Student, Faculty</a:t>
            </a:r>
          </a:p>
          <a:p>
            <a:pPr lvl="1"/>
            <a:r>
              <a:rPr lang="en-US" dirty="0"/>
              <a:t>Three relationship sets: </a:t>
            </a:r>
            <a:r>
              <a:rPr lang="en-US" i="1" dirty="0"/>
              <a:t>Student-School, School-Department, Faculty-Department.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F645D32-17D2-9C4C-9491-AF24645FE9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Iteration/Step for University Data Model</a:t>
            </a:r>
          </a:p>
        </p:txBody>
      </p:sp>
    </p:spTree>
    <p:extLst>
      <p:ext uri="{BB962C8B-B14F-4D97-AF65-F5344CB8AC3E}">
        <p14:creationId xmlns:p14="http://schemas.microsoft.com/office/powerpoint/2010/main" val="39925119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826" name="Rectangle 2"/>
          <p:cNvSpPr>
            <a:spLocks noGrp="1" noChangeArrowheads="1"/>
          </p:cNvSpPr>
          <p:nvPr>
            <p:ph type="title"/>
          </p:nvPr>
        </p:nvSpPr>
        <p:spPr>
          <a:xfrm>
            <a:off x="1719263" y="48816"/>
            <a:ext cx="6057900" cy="457200"/>
          </a:xfrm>
        </p:spPr>
        <p:txBody>
          <a:bodyPr/>
          <a:lstStyle/>
          <a:p>
            <a:pPr>
              <a:defRPr/>
            </a:pPr>
            <a:r>
              <a:rPr lang="en-US" dirty="0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charset="-128"/>
              </a:rPr>
              <a:t>Entity Sets -- </a:t>
            </a:r>
            <a:r>
              <a:rPr lang="en-US" i="1" dirty="0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charset="-128"/>
              </a:rPr>
              <a:t>instructor </a:t>
            </a:r>
            <a:r>
              <a:rPr lang="en-US" dirty="0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charset="-128"/>
              </a:rPr>
              <a:t>and </a:t>
            </a:r>
            <a:r>
              <a:rPr lang="en-US" i="1" dirty="0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charset="-128"/>
              </a:rPr>
              <a:t>student</a:t>
            </a:r>
            <a:endParaRPr lang="en-US" dirty="0">
              <a:effectLst>
                <a:outerShdw blurRad="38100" dist="38100" dir="2700000" algn="tl">
                  <a:srgbClr val="C0C0C0"/>
                </a:outerShdw>
              </a:effectLst>
              <a:ea typeface="ＭＳ Ｐゴシック" charset="-128"/>
            </a:endParaRPr>
          </a:p>
        </p:txBody>
      </p:sp>
      <p:pic>
        <p:nvPicPr>
          <p:cNvPr id="14339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8653" y="1072754"/>
            <a:ext cx="4346972" cy="24205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3AE190D-924B-F447-9C90-DD821428D926}"/>
              </a:ext>
            </a:extLst>
          </p:cNvPr>
          <p:cNvSpPr txBox="1"/>
          <p:nvPr/>
        </p:nvSpPr>
        <p:spPr>
          <a:xfrm>
            <a:off x="106607" y="3978176"/>
            <a:ext cx="87389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DFF Comments: Just a reminder of a previous slide. </a:t>
            </a:r>
          </a:p>
        </p:txBody>
      </p:sp>
    </p:spTree>
    <p:extLst>
      <p:ext uri="{BB962C8B-B14F-4D97-AF65-F5344CB8AC3E}">
        <p14:creationId xmlns:p14="http://schemas.microsoft.com/office/powerpoint/2010/main" val="2987019925"/>
      </p:ext>
    </p:extLst>
  </p:cSld>
  <p:clrMapOvr>
    <a:masterClrMapping/>
  </p:clrMapOvr>
  <p:transition spd="slow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Relationship Sets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2" y="852773"/>
            <a:ext cx="5824538" cy="3657600"/>
          </a:xfrm>
        </p:spPr>
        <p:txBody>
          <a:bodyPr/>
          <a:lstStyle/>
          <a:p>
            <a:pPr>
              <a:tabLst>
                <a:tab pos="1152525" algn="ctr"/>
                <a:tab pos="2657475" algn="ctr"/>
                <a:tab pos="4111229" algn="ctr"/>
              </a:tabLst>
            </a:pPr>
            <a:r>
              <a:rPr lang="en-US" altLang="en-US" dirty="0"/>
              <a:t>A </a:t>
            </a:r>
            <a:r>
              <a:rPr lang="en-US" altLang="en-US" b="1" dirty="0">
                <a:solidFill>
                  <a:srgbClr val="002060"/>
                </a:solidFill>
              </a:rPr>
              <a:t>relationship</a:t>
            </a:r>
            <a:r>
              <a:rPr lang="en-US" altLang="en-US" dirty="0"/>
              <a:t> is an association among several entities</a:t>
            </a:r>
          </a:p>
          <a:p>
            <a:pPr>
              <a:buNone/>
              <a:tabLst>
                <a:tab pos="1152525" algn="ctr"/>
                <a:tab pos="2657475" algn="ctr"/>
                <a:tab pos="4111229" algn="ctr"/>
              </a:tabLst>
            </a:pPr>
            <a:r>
              <a:rPr lang="en-US" altLang="en-US" dirty="0"/>
              <a:t>	Example:</a:t>
            </a:r>
            <a:br>
              <a:rPr lang="en-US" altLang="en-US" dirty="0"/>
            </a:br>
            <a:r>
              <a:rPr lang="en-US" altLang="en-US" dirty="0"/>
              <a:t>	 44553 (Peltier</a:t>
            </a:r>
            <a:r>
              <a:rPr lang="en-US" altLang="en-US" u="sng" dirty="0"/>
              <a:t>)</a:t>
            </a:r>
            <a:r>
              <a:rPr lang="en-US" altLang="en-US" dirty="0"/>
              <a:t> 	</a:t>
            </a:r>
            <a:r>
              <a:rPr lang="en-US" altLang="en-US" i="1" u="sng" dirty="0"/>
              <a:t>advisor</a:t>
            </a:r>
            <a:r>
              <a:rPr lang="en-US" altLang="en-US" dirty="0"/>
              <a:t>	 22222 (</a:t>
            </a:r>
            <a:r>
              <a:rPr lang="en-US" altLang="en-US" u="sng" dirty="0"/>
              <a:t>Einstein)</a:t>
            </a:r>
            <a:r>
              <a:rPr lang="en-US" altLang="en-US" dirty="0"/>
              <a:t> </a:t>
            </a:r>
            <a:br>
              <a:rPr lang="en-US" altLang="en-US" u="sng" dirty="0"/>
            </a:br>
            <a:r>
              <a:rPr lang="en-US" altLang="en-US" dirty="0"/>
              <a:t>	 </a:t>
            </a:r>
            <a:r>
              <a:rPr lang="en-US" altLang="en-US" i="1" dirty="0"/>
              <a:t>student</a:t>
            </a:r>
            <a:r>
              <a:rPr lang="en-US" altLang="en-US" dirty="0"/>
              <a:t> entity	relationship set	 </a:t>
            </a:r>
            <a:r>
              <a:rPr lang="en-US" altLang="en-US" i="1" dirty="0"/>
              <a:t>instructor</a:t>
            </a:r>
            <a:r>
              <a:rPr lang="en-US" altLang="en-US" dirty="0"/>
              <a:t> entity</a:t>
            </a:r>
          </a:p>
          <a:p>
            <a:pPr>
              <a:tabLst>
                <a:tab pos="1152525" algn="ctr"/>
                <a:tab pos="2657475" algn="ctr"/>
                <a:tab pos="4111229" algn="ctr"/>
              </a:tabLst>
            </a:pPr>
            <a:r>
              <a:rPr lang="en-US" altLang="en-US" dirty="0"/>
              <a:t>A </a:t>
            </a:r>
            <a:r>
              <a:rPr lang="en-US" altLang="en-US" b="1" dirty="0">
                <a:solidFill>
                  <a:srgbClr val="002060"/>
                </a:solidFill>
              </a:rPr>
              <a:t>relationship set</a:t>
            </a:r>
            <a:r>
              <a:rPr lang="en-US" altLang="en-US" dirty="0">
                <a:solidFill>
                  <a:srgbClr val="002060"/>
                </a:solidFill>
              </a:rPr>
              <a:t> </a:t>
            </a:r>
            <a:r>
              <a:rPr lang="en-US" altLang="en-US" dirty="0"/>
              <a:t>is a mathematical relation among </a:t>
            </a:r>
            <a:r>
              <a:rPr lang="en-US" altLang="en-US" i="1" dirty="0"/>
              <a:t>n</a:t>
            </a:r>
            <a:r>
              <a:rPr lang="en-US" altLang="en-US" dirty="0"/>
              <a:t> </a:t>
            </a:r>
            <a:r>
              <a:rPr lang="en-US" altLang="en-US" dirty="0">
                <a:sym typeface="Symbol" panose="05050102010706020507" pitchFamily="18" charset="2"/>
              </a:rPr>
              <a:t> 2 entities, each taken from entity sets</a:t>
            </a:r>
          </a:p>
          <a:p>
            <a:pPr>
              <a:buNone/>
              <a:tabLst>
                <a:tab pos="1152525" algn="ctr"/>
                <a:tab pos="2657475" algn="ctr"/>
                <a:tab pos="4111229" algn="ctr"/>
              </a:tabLst>
            </a:pPr>
            <a:r>
              <a:rPr lang="en-US" altLang="en-US" dirty="0">
                <a:sym typeface="Symbol" panose="05050102010706020507" pitchFamily="18" charset="2"/>
              </a:rPr>
              <a:t>			{(</a:t>
            </a:r>
            <a:r>
              <a:rPr lang="en-US" altLang="en-US" i="1" dirty="0">
                <a:sym typeface="Symbol" panose="05050102010706020507" pitchFamily="18" charset="2"/>
              </a:rPr>
              <a:t>e</a:t>
            </a:r>
            <a:r>
              <a:rPr lang="en-US" altLang="en-US" baseline="-25000" dirty="0">
                <a:sym typeface="Symbol" panose="05050102010706020507" pitchFamily="18" charset="2"/>
              </a:rPr>
              <a:t>1</a:t>
            </a:r>
            <a:r>
              <a:rPr lang="en-US" altLang="en-US" dirty="0">
                <a:sym typeface="Symbol" panose="05050102010706020507" pitchFamily="18" charset="2"/>
              </a:rPr>
              <a:t>, </a:t>
            </a:r>
            <a:r>
              <a:rPr lang="en-US" altLang="en-US" i="1" dirty="0">
                <a:sym typeface="Symbol" panose="05050102010706020507" pitchFamily="18" charset="2"/>
              </a:rPr>
              <a:t>e</a:t>
            </a:r>
            <a:r>
              <a:rPr lang="en-US" altLang="en-US" baseline="-25000" dirty="0">
                <a:sym typeface="Symbol" panose="05050102010706020507" pitchFamily="18" charset="2"/>
              </a:rPr>
              <a:t>2</a:t>
            </a:r>
            <a:r>
              <a:rPr lang="en-US" altLang="en-US" dirty="0">
                <a:sym typeface="Symbol" panose="05050102010706020507" pitchFamily="18" charset="2"/>
              </a:rPr>
              <a:t>, … </a:t>
            </a:r>
            <a:r>
              <a:rPr lang="en-US" altLang="en-US" i="1" dirty="0" err="1">
                <a:sym typeface="Symbol" panose="05050102010706020507" pitchFamily="18" charset="2"/>
              </a:rPr>
              <a:t>e</a:t>
            </a:r>
            <a:r>
              <a:rPr lang="en-US" altLang="en-US" i="1" baseline="-25000" dirty="0" err="1">
                <a:sym typeface="Symbol" panose="05050102010706020507" pitchFamily="18" charset="2"/>
              </a:rPr>
              <a:t>n</a:t>
            </a:r>
            <a:r>
              <a:rPr lang="en-US" altLang="en-US" dirty="0">
                <a:sym typeface="Symbol" panose="05050102010706020507" pitchFamily="18" charset="2"/>
              </a:rPr>
              <a:t>) | </a:t>
            </a:r>
            <a:r>
              <a:rPr lang="en-US" altLang="en-US" i="1" dirty="0">
                <a:sym typeface="Symbol" panose="05050102010706020507" pitchFamily="18" charset="2"/>
              </a:rPr>
              <a:t>e</a:t>
            </a:r>
            <a:r>
              <a:rPr lang="en-US" altLang="en-US" baseline="-25000" dirty="0">
                <a:sym typeface="Symbol" panose="05050102010706020507" pitchFamily="18" charset="2"/>
              </a:rPr>
              <a:t>1</a:t>
            </a:r>
            <a:r>
              <a:rPr lang="en-US" altLang="en-US" dirty="0">
                <a:sym typeface="Symbol" panose="05050102010706020507" pitchFamily="18" charset="2"/>
              </a:rPr>
              <a:t>   </a:t>
            </a:r>
            <a:r>
              <a:rPr lang="en-US" altLang="en-US" i="1" dirty="0">
                <a:sym typeface="Symbol" panose="05050102010706020507" pitchFamily="18" charset="2"/>
              </a:rPr>
              <a:t>E</a:t>
            </a:r>
            <a:r>
              <a:rPr lang="en-US" altLang="en-US" baseline="-25000" dirty="0">
                <a:sym typeface="Symbol" panose="05050102010706020507" pitchFamily="18" charset="2"/>
              </a:rPr>
              <a:t>1</a:t>
            </a:r>
            <a:r>
              <a:rPr lang="en-US" altLang="en-US" dirty="0">
                <a:sym typeface="Symbol" panose="05050102010706020507" pitchFamily="18" charset="2"/>
              </a:rPr>
              <a:t>, </a:t>
            </a:r>
            <a:r>
              <a:rPr lang="en-US" altLang="en-US" i="1" dirty="0">
                <a:sym typeface="Symbol" panose="05050102010706020507" pitchFamily="18" charset="2"/>
              </a:rPr>
              <a:t>e</a:t>
            </a:r>
            <a:r>
              <a:rPr lang="en-US" altLang="en-US" baseline="-25000" dirty="0">
                <a:sym typeface="Symbol" panose="05050102010706020507" pitchFamily="18" charset="2"/>
              </a:rPr>
              <a:t>2</a:t>
            </a:r>
            <a:r>
              <a:rPr lang="en-US" altLang="en-US" dirty="0">
                <a:sym typeface="Symbol" panose="05050102010706020507" pitchFamily="18" charset="2"/>
              </a:rPr>
              <a:t>   </a:t>
            </a:r>
            <a:r>
              <a:rPr lang="en-US" altLang="en-US" i="1" dirty="0">
                <a:sym typeface="Symbol" panose="05050102010706020507" pitchFamily="18" charset="2"/>
              </a:rPr>
              <a:t>E</a:t>
            </a:r>
            <a:r>
              <a:rPr lang="en-US" altLang="en-US" baseline="-25000" dirty="0">
                <a:sym typeface="Symbol" panose="05050102010706020507" pitchFamily="18" charset="2"/>
              </a:rPr>
              <a:t>2</a:t>
            </a:r>
            <a:r>
              <a:rPr lang="en-US" altLang="en-US" dirty="0">
                <a:sym typeface="Symbol" panose="05050102010706020507" pitchFamily="18" charset="2"/>
              </a:rPr>
              <a:t>, …, </a:t>
            </a:r>
            <a:r>
              <a:rPr lang="en-US" altLang="en-US" i="1" dirty="0" err="1">
                <a:sym typeface="Symbol" panose="05050102010706020507" pitchFamily="18" charset="2"/>
              </a:rPr>
              <a:t>e</a:t>
            </a:r>
            <a:r>
              <a:rPr lang="en-US" altLang="en-US" i="1" baseline="-25000" dirty="0" err="1">
                <a:sym typeface="Symbol" panose="05050102010706020507" pitchFamily="18" charset="2"/>
              </a:rPr>
              <a:t>n</a:t>
            </a:r>
            <a:r>
              <a:rPr lang="en-US" altLang="en-US" dirty="0">
                <a:sym typeface="Symbol" panose="05050102010706020507" pitchFamily="18" charset="2"/>
              </a:rPr>
              <a:t>   </a:t>
            </a:r>
            <a:r>
              <a:rPr lang="en-US" altLang="en-US" i="1" dirty="0" err="1">
                <a:sym typeface="Symbol" panose="05050102010706020507" pitchFamily="18" charset="2"/>
              </a:rPr>
              <a:t>E</a:t>
            </a:r>
            <a:r>
              <a:rPr lang="en-US" altLang="en-US" i="1" baseline="-25000" dirty="0" err="1">
                <a:sym typeface="Symbol" panose="05050102010706020507" pitchFamily="18" charset="2"/>
              </a:rPr>
              <a:t>n</a:t>
            </a:r>
            <a:r>
              <a:rPr lang="en-US" altLang="en-US" dirty="0">
                <a:sym typeface="Symbol" panose="05050102010706020507" pitchFamily="18" charset="2"/>
              </a:rPr>
              <a:t>}</a:t>
            </a:r>
            <a:br>
              <a:rPr lang="en-US" altLang="en-US" dirty="0">
                <a:sym typeface="Symbol" panose="05050102010706020507" pitchFamily="18" charset="2"/>
              </a:rPr>
            </a:br>
            <a:br>
              <a:rPr lang="en-US" altLang="en-US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>where (</a:t>
            </a:r>
            <a:r>
              <a:rPr lang="en-US" altLang="en-US" i="1" dirty="0">
                <a:sym typeface="Symbol" panose="05050102010706020507" pitchFamily="18" charset="2"/>
              </a:rPr>
              <a:t>e</a:t>
            </a:r>
            <a:r>
              <a:rPr lang="en-US" altLang="en-US" baseline="-25000" dirty="0">
                <a:sym typeface="Symbol" panose="05050102010706020507" pitchFamily="18" charset="2"/>
              </a:rPr>
              <a:t>1</a:t>
            </a:r>
            <a:r>
              <a:rPr lang="en-US" altLang="en-US" dirty="0">
                <a:sym typeface="Symbol" panose="05050102010706020507" pitchFamily="18" charset="2"/>
              </a:rPr>
              <a:t>, </a:t>
            </a:r>
            <a:r>
              <a:rPr lang="en-US" altLang="en-US" i="1" dirty="0">
                <a:sym typeface="Symbol" panose="05050102010706020507" pitchFamily="18" charset="2"/>
              </a:rPr>
              <a:t>e</a:t>
            </a:r>
            <a:r>
              <a:rPr lang="en-US" altLang="en-US" baseline="-25000" dirty="0">
                <a:sym typeface="Symbol" panose="05050102010706020507" pitchFamily="18" charset="2"/>
              </a:rPr>
              <a:t>2</a:t>
            </a:r>
            <a:r>
              <a:rPr lang="en-US" altLang="en-US" dirty="0">
                <a:sym typeface="Symbol" panose="05050102010706020507" pitchFamily="18" charset="2"/>
              </a:rPr>
              <a:t>, …, </a:t>
            </a:r>
            <a:r>
              <a:rPr lang="en-US" altLang="en-US" i="1" dirty="0" err="1">
                <a:sym typeface="Symbol" panose="05050102010706020507" pitchFamily="18" charset="2"/>
              </a:rPr>
              <a:t>e</a:t>
            </a:r>
            <a:r>
              <a:rPr lang="en-US" altLang="en-US" i="1" baseline="-25000" dirty="0" err="1">
                <a:sym typeface="Symbol" panose="05050102010706020507" pitchFamily="18" charset="2"/>
              </a:rPr>
              <a:t>n</a:t>
            </a:r>
            <a:r>
              <a:rPr lang="en-US" altLang="en-US" dirty="0">
                <a:sym typeface="Symbol" panose="05050102010706020507" pitchFamily="18" charset="2"/>
              </a:rPr>
              <a:t>) is a relationship</a:t>
            </a:r>
          </a:p>
          <a:p>
            <a:pPr lvl="1">
              <a:tabLst>
                <a:tab pos="1152525" algn="ctr"/>
                <a:tab pos="2657475" algn="ctr"/>
                <a:tab pos="4111229" algn="ctr"/>
              </a:tabLst>
            </a:pPr>
            <a:r>
              <a:rPr lang="en-US" altLang="en-US" dirty="0">
                <a:ea typeface="ＭＳ Ｐゴシック" panose="020B0600070205080204" pitchFamily="34" charset="-128"/>
                <a:sym typeface="Symbol" panose="05050102010706020507" pitchFamily="18" charset="2"/>
              </a:rPr>
              <a:t>Example: </a:t>
            </a:r>
          </a:p>
          <a:p>
            <a:pPr lvl="1">
              <a:buNone/>
              <a:tabLst>
                <a:tab pos="1152525" algn="ctr"/>
                <a:tab pos="2657475" algn="ctr"/>
                <a:tab pos="4111229" algn="ctr"/>
              </a:tabLst>
            </a:pPr>
            <a:r>
              <a:rPr lang="en-US" altLang="en-US" dirty="0">
                <a:ea typeface="ＭＳ Ｐゴシック" panose="020B0600070205080204" pitchFamily="34" charset="-128"/>
                <a:sym typeface="Symbol" panose="05050102010706020507" pitchFamily="18" charset="2"/>
              </a:rPr>
              <a:t>		        (44553,22222)  </a:t>
            </a:r>
            <a:r>
              <a:rPr lang="en-US" altLang="en-US" i="1" dirty="0">
                <a:ea typeface="ＭＳ Ｐゴシック" panose="020B0600070205080204" pitchFamily="34" charset="-128"/>
                <a:sym typeface="Symbol" panose="05050102010706020507" pitchFamily="18" charset="2"/>
              </a:rPr>
              <a:t>advisor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5AC345E-71E5-6443-8404-957E01449937}"/>
              </a:ext>
            </a:extLst>
          </p:cNvPr>
          <p:cNvSpPr txBox="1"/>
          <p:nvPr/>
        </p:nvSpPr>
        <p:spPr>
          <a:xfrm>
            <a:off x="106607" y="3562350"/>
            <a:ext cx="873894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DFF Comments:</a:t>
            </a:r>
          </a:p>
          <a:p>
            <a:pPr marL="800100" marR="0" lvl="1" indent="-34290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Nobody thinks about relationships this way.</a:t>
            </a:r>
          </a:p>
          <a:p>
            <a:pPr marL="800100" marR="0" lvl="1" indent="-34290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There is no idea so simple that a DB professor cannot make it confusing,</a:t>
            </a: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usually by using math.</a:t>
            </a:r>
          </a:p>
        </p:txBody>
      </p:sp>
    </p:spTree>
    <p:extLst>
      <p:ext uri="{BB962C8B-B14F-4D97-AF65-F5344CB8AC3E}">
        <p14:creationId xmlns:p14="http://schemas.microsoft.com/office/powerpoint/2010/main" val="33576708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CE15D65-8053-1B4E-B089-18B4089AAF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" y="-1"/>
            <a:ext cx="9144001" cy="5143501"/>
          </a:xfrm>
          <a:prstGeom prst="rect">
            <a:avLst/>
          </a:prstGeom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pic>
        <p:nvPicPr>
          <p:cNvPr id="3075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6" name="TextBox 9"/>
          <p:cNvSpPr txBox="1">
            <a:spLocks noChangeArrowheads="1"/>
          </p:cNvSpPr>
          <p:nvPr/>
        </p:nvSpPr>
        <p:spPr bwMode="auto">
          <a:xfrm>
            <a:off x="0" y="12616"/>
            <a:ext cx="8458202" cy="1815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2800" i="1" dirty="0"/>
              <a:t>W4111 – Introduction to Databases</a:t>
            </a:r>
            <a:br>
              <a:rPr lang="en-US" altLang="en-US" sz="2800" i="1" dirty="0"/>
            </a:br>
            <a:r>
              <a:rPr lang="en-US" altLang="en-US" sz="2800" i="1" dirty="0"/>
              <a:t>Section 002, Fall 2023</a:t>
            </a:r>
            <a:br>
              <a:rPr lang="en-US" altLang="en-US" sz="2800" i="1" dirty="0"/>
            </a:br>
            <a:br>
              <a:rPr lang="en-US" altLang="en-US" sz="2800" i="1" dirty="0"/>
            </a:br>
            <a:r>
              <a:rPr lang="en-US" altLang="en-US" sz="2800" i="1" dirty="0"/>
              <a:t>Lecture 2: ER, Relational, SQL (I)</a:t>
            </a:r>
          </a:p>
        </p:txBody>
      </p:sp>
      <p:sp>
        <p:nvSpPr>
          <p:cNvPr id="3077" name="TextBox 10"/>
          <p:cNvSpPr txBox="1">
            <a:spLocks noChangeArrowheads="1"/>
          </p:cNvSpPr>
          <p:nvPr/>
        </p:nvSpPr>
        <p:spPr bwMode="auto">
          <a:xfrm>
            <a:off x="0" y="4732991"/>
            <a:ext cx="9144000" cy="3638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lnSpc>
                <a:spcPts val="2400"/>
              </a:lnSpc>
            </a:pPr>
            <a:r>
              <a:rPr lang="en-US" altLang="en-US" sz="1200" i="1" dirty="0">
                <a:solidFill>
                  <a:schemeClr val="bg1"/>
                </a:solidFill>
              </a:rPr>
              <a:t>© Donald F. Ferguson, 2023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0A84A1F3-F02B-B688-F04D-C5995CE07B85}"/>
              </a:ext>
            </a:extLst>
          </p:cNvPr>
          <p:cNvSpPr/>
          <p:nvPr/>
        </p:nvSpPr>
        <p:spPr>
          <a:xfrm>
            <a:off x="2209798" y="2207561"/>
            <a:ext cx="4724400" cy="685800"/>
          </a:xfrm>
          <a:prstGeom prst="round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 will start in a couple of minutes.</a:t>
            </a:r>
          </a:p>
        </p:txBody>
      </p:sp>
    </p:spTree>
    <p:extLst>
      <p:ext uri="{BB962C8B-B14F-4D97-AF65-F5344CB8AC3E}">
        <p14:creationId xmlns:p14="http://schemas.microsoft.com/office/powerpoint/2010/main" val="7070062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0D65F-AA3E-27BE-3353-641126119B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953DCF-8239-586C-0A0F-E1407BE7A1CD}"/>
              </a:ext>
            </a:extLst>
          </p:cNvPr>
          <p:cNvSpPr txBox="1"/>
          <p:nvPr/>
        </p:nvSpPr>
        <p:spPr>
          <a:xfrm>
            <a:off x="609600" y="2114550"/>
            <a:ext cx="6858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dirty="0">
                <a:sym typeface="Symbol" panose="05050102010706020507" pitchFamily="18" charset="2"/>
              </a:rPr>
              <a:t>	{(</a:t>
            </a:r>
            <a:r>
              <a:rPr lang="en-US" altLang="en-US" i="1" dirty="0">
                <a:sym typeface="Symbol" panose="05050102010706020507" pitchFamily="18" charset="2"/>
              </a:rPr>
              <a:t>e</a:t>
            </a:r>
            <a:r>
              <a:rPr lang="en-US" altLang="en-US" baseline="-25000" dirty="0">
                <a:sym typeface="Symbol" panose="05050102010706020507" pitchFamily="18" charset="2"/>
              </a:rPr>
              <a:t>1</a:t>
            </a:r>
            <a:r>
              <a:rPr lang="en-US" altLang="en-US" dirty="0">
                <a:sym typeface="Symbol" panose="05050102010706020507" pitchFamily="18" charset="2"/>
              </a:rPr>
              <a:t>, </a:t>
            </a:r>
            <a:r>
              <a:rPr lang="en-US" altLang="en-US" i="1" dirty="0">
                <a:sym typeface="Symbol" panose="05050102010706020507" pitchFamily="18" charset="2"/>
              </a:rPr>
              <a:t>e</a:t>
            </a:r>
            <a:r>
              <a:rPr lang="en-US" altLang="en-US" baseline="-25000" dirty="0">
                <a:sym typeface="Symbol" panose="05050102010706020507" pitchFamily="18" charset="2"/>
              </a:rPr>
              <a:t>2</a:t>
            </a:r>
            <a:r>
              <a:rPr lang="en-US" altLang="en-US" dirty="0">
                <a:sym typeface="Symbol" panose="05050102010706020507" pitchFamily="18" charset="2"/>
              </a:rPr>
              <a:t>) | </a:t>
            </a:r>
            <a:r>
              <a:rPr lang="en-US" altLang="en-US" i="1" dirty="0">
                <a:sym typeface="Symbol" panose="05050102010706020507" pitchFamily="18" charset="2"/>
              </a:rPr>
              <a:t>e</a:t>
            </a:r>
            <a:r>
              <a:rPr lang="en-US" altLang="en-US" baseline="-25000" dirty="0">
                <a:sym typeface="Symbol" panose="05050102010706020507" pitchFamily="18" charset="2"/>
              </a:rPr>
              <a:t>1</a:t>
            </a:r>
            <a:r>
              <a:rPr lang="en-US" altLang="en-US" dirty="0">
                <a:sym typeface="Symbol" panose="05050102010706020507" pitchFamily="18" charset="2"/>
              </a:rPr>
              <a:t>   </a:t>
            </a:r>
            <a:r>
              <a:rPr lang="en-US" altLang="en-US" i="1" dirty="0">
                <a:sym typeface="Symbol" panose="05050102010706020507" pitchFamily="18" charset="2"/>
              </a:rPr>
              <a:t>instructor</a:t>
            </a:r>
            <a:r>
              <a:rPr lang="en-US" altLang="en-US" dirty="0">
                <a:sym typeface="Symbol" panose="05050102010706020507" pitchFamily="18" charset="2"/>
              </a:rPr>
              <a:t>, </a:t>
            </a:r>
            <a:r>
              <a:rPr lang="en-US" altLang="en-US" i="1" dirty="0">
                <a:sym typeface="Symbol" panose="05050102010706020507" pitchFamily="18" charset="2"/>
              </a:rPr>
              <a:t>e</a:t>
            </a:r>
            <a:r>
              <a:rPr lang="en-US" altLang="en-US" baseline="-25000" dirty="0">
                <a:sym typeface="Symbol" panose="05050102010706020507" pitchFamily="18" charset="2"/>
              </a:rPr>
              <a:t>2</a:t>
            </a:r>
            <a:r>
              <a:rPr lang="en-US" altLang="en-US" dirty="0">
                <a:sym typeface="Symbol" panose="05050102010706020507" pitchFamily="18" charset="2"/>
              </a:rPr>
              <a:t>   </a:t>
            </a:r>
            <a:r>
              <a:rPr lang="en-US" altLang="en-US" i="1" dirty="0">
                <a:sym typeface="Symbol" panose="05050102010706020507" pitchFamily="18" charset="2"/>
              </a:rPr>
              <a:t>students</a:t>
            </a:r>
            <a:r>
              <a:rPr lang="en-US" altLang="en-US" dirty="0">
                <a:sym typeface="Symbol" panose="05050102010706020507" pitchFamily="18" charset="2"/>
              </a:rPr>
              <a:t>}</a:t>
            </a:r>
            <a:br>
              <a:rPr lang="en-US" altLang="en-US" dirty="0">
                <a:sym typeface="Symbol" panose="05050102010706020507" pitchFamily="18" charset="2"/>
              </a:rPr>
            </a:br>
            <a:endParaRPr lang="en-US" dirty="0"/>
          </a:p>
        </p:txBody>
      </p:sp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8E7A9739-2351-0DA0-18B2-BE946888E0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3971772"/>
              </p:ext>
            </p:extLst>
          </p:nvPr>
        </p:nvGraphicFramePr>
        <p:xfrm>
          <a:off x="5943600" y="1581150"/>
          <a:ext cx="22860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1090422246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14136561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Instructor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Student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47099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76766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98988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56549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45565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12345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9364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45565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00128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54690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2378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04892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283582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402" name="Rectangle 2"/>
          <p:cNvSpPr>
            <a:spLocks noGrp="1" noChangeArrowheads="1"/>
          </p:cNvSpPr>
          <p:nvPr>
            <p:ph type="title"/>
          </p:nvPr>
        </p:nvSpPr>
        <p:spPr>
          <a:xfrm>
            <a:off x="1495425" y="64294"/>
            <a:ext cx="6200775" cy="457200"/>
          </a:xfrm>
        </p:spPr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Relationship Sets (Cont.)</a:t>
            </a:r>
          </a:p>
        </p:txBody>
      </p:sp>
      <p:sp>
        <p:nvSpPr>
          <p:cNvPr id="17411" name="Rectangle 3"/>
          <p:cNvSpPr>
            <a:spLocks noChangeArrowheads="1"/>
          </p:cNvSpPr>
          <p:nvPr/>
        </p:nvSpPr>
        <p:spPr bwMode="auto">
          <a:xfrm>
            <a:off x="1728927" y="832247"/>
            <a:ext cx="5641043" cy="1214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342900" marR="0" lvl="0" indent="-342900" algn="l" defTabSz="457200" rtl="0" eaLnBrk="1" fontAlgn="base" latinLnBrk="0" hangingPunct="1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002060"/>
              </a:buClr>
              <a:buSzPct val="110000"/>
              <a:buFont typeface="Wingdings" panose="05000000000000000000" pitchFamily="2" charset="2"/>
              <a:buChar char="§"/>
              <a:tabLst/>
              <a:defRPr/>
            </a:pPr>
            <a:r>
              <a:rPr kumimoji="1" lang="en-US" altLang="en-US" sz="12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t>Example: we define the relationship set  </a:t>
            </a:r>
            <a:r>
              <a:rPr kumimoji="1" lang="en-US" altLang="en-US" sz="1275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t>advisor</a:t>
            </a:r>
            <a:r>
              <a:rPr kumimoji="1" lang="en-US" altLang="en-US" sz="12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t> to denote the associations between students and the instructors who act as their advisors.</a:t>
            </a:r>
          </a:p>
          <a:p>
            <a:pPr marL="342900" marR="0" lvl="0" indent="-342900" algn="l" defTabSz="457200" rtl="0" eaLnBrk="1" fontAlgn="base" latinLnBrk="0" hangingPunct="1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002060"/>
              </a:buClr>
              <a:buSzPct val="110000"/>
              <a:buFont typeface="Wingdings" panose="05000000000000000000" pitchFamily="2" charset="2"/>
              <a:buChar char="§"/>
              <a:tabLst/>
              <a:defRPr/>
            </a:pPr>
            <a:r>
              <a:rPr kumimoji="1" lang="en-US" altLang="en-US" sz="12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t>Pictorially, we draw a line between related entities.</a:t>
            </a:r>
          </a:p>
          <a:p>
            <a:pPr marL="342900" marR="0" lvl="0" indent="-342900" algn="l" defTabSz="457200" rtl="0" eaLnBrk="1" fontAlgn="base" latinLnBrk="0" hangingPunct="1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CC3300"/>
              </a:buClr>
              <a:buSzPct val="110000"/>
              <a:buFont typeface="Monotype Sorts" charset="2"/>
              <a:buChar char="n"/>
              <a:tabLst/>
              <a:defRPr/>
            </a:pPr>
            <a:endParaRPr kumimoji="1" lang="en-US" altLang="en-US" sz="1275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17412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180" y="1875393"/>
            <a:ext cx="3725268" cy="2067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5302FE3-B19F-3048-A06B-DB0D3BAA9A0D}"/>
              </a:ext>
            </a:extLst>
          </p:cNvPr>
          <p:cNvSpPr txBox="1"/>
          <p:nvPr/>
        </p:nvSpPr>
        <p:spPr>
          <a:xfrm>
            <a:off x="106607" y="3978176"/>
            <a:ext cx="87389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DFF Comments: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Nobody draws the diagrams this way, but ...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Sometimes thinking this way helps understand other ways to depict the concept.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7DFE93-A591-9049-BAF0-68FE1DFFA874}"/>
              </a:ext>
            </a:extLst>
          </p:cNvPr>
          <p:cNvSpPr txBox="1"/>
          <p:nvPr/>
        </p:nvSpPr>
        <p:spPr>
          <a:xfrm>
            <a:off x="5410200" y="4019550"/>
            <a:ext cx="1487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(dff9, W4111)</a:t>
            </a:r>
          </a:p>
        </p:txBody>
      </p:sp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47C3B363-FBDA-3D41-9847-E24EBD5FE4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0444302"/>
              </p:ext>
            </p:extLst>
          </p:nvPr>
        </p:nvGraphicFramePr>
        <p:xfrm>
          <a:off x="5943600" y="1581150"/>
          <a:ext cx="22860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1090422246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14136561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Faculty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Student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47099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76766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98988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56549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45565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12345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9364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45565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00128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54690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2378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04892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788109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0C106CF-F862-5145-B8ED-A63C3CA93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Notation has Precise Meaning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5FA813-2810-324E-A5D7-653C29A54C60}"/>
              </a:ext>
            </a:extLst>
          </p:cNvPr>
          <p:cNvSpPr txBox="1"/>
          <p:nvPr/>
        </p:nvSpPr>
        <p:spPr>
          <a:xfrm>
            <a:off x="2667000" y="648930"/>
            <a:ext cx="2895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We will spend a lot of time</a:t>
            </a:r>
            <a:b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discussing keys.</a:t>
            </a: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We will start in a couple</a:t>
            </a:r>
            <a:b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of slides.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1525A6-7CCD-7645-8FAA-4E85332707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2668" y="1215093"/>
            <a:ext cx="5020287" cy="3333750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8A299AD-2B1D-E443-8963-1B5F00E06A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514350"/>
            <a:ext cx="5105400" cy="4114800"/>
          </a:xfrm>
        </p:spPr>
        <p:txBody>
          <a:bodyPr/>
          <a:lstStyle/>
          <a:p>
            <a:r>
              <a:rPr lang="en-US" sz="1400" dirty="0"/>
              <a:t>Attribute annotations:</a:t>
            </a:r>
          </a:p>
          <a:p>
            <a:pPr lvl="1"/>
            <a:r>
              <a:rPr lang="en-US" sz="1200" dirty="0"/>
              <a:t>PK = Primary Key</a:t>
            </a:r>
          </a:p>
          <a:p>
            <a:pPr lvl="1"/>
            <a:r>
              <a:rPr lang="en-US" sz="1200" dirty="0"/>
              <a:t>FK = Foreign Key</a:t>
            </a:r>
            <a:br>
              <a:rPr lang="en-US" sz="1200" dirty="0"/>
            </a:br>
            <a:endParaRPr lang="en-US" sz="1200" dirty="0"/>
          </a:p>
          <a:p>
            <a:r>
              <a:rPr lang="en-US" sz="1400" dirty="0"/>
              <a:t>Line annotations:</a:t>
            </a:r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br>
              <a:rPr lang="en-US" sz="1400" dirty="0"/>
            </a:br>
            <a:r>
              <a:rPr lang="en-US" sz="1400" dirty="0"/>
              <a:t>We will learn over time and there are good tutorials</a:t>
            </a:r>
            <a:br>
              <a:rPr lang="en-US" sz="1400" dirty="0"/>
            </a:br>
            <a:r>
              <a:rPr lang="en-US" sz="1400" dirty="0"/>
              <a:t>(https://</a:t>
            </a:r>
            <a:r>
              <a:rPr lang="en-US" sz="1400" dirty="0" err="1"/>
              <a:t>www.lucidchart.com</a:t>
            </a:r>
            <a:r>
              <a:rPr lang="en-US" sz="1400" dirty="0"/>
              <a:t>/pages/</a:t>
            </a:r>
            <a:r>
              <a:rPr lang="en-US" sz="1400" dirty="0" err="1"/>
              <a:t>er</a:t>
            </a:r>
            <a:r>
              <a:rPr lang="en-US" sz="1400" dirty="0"/>
              <a:t>-diagrams)</a:t>
            </a:r>
            <a:br>
              <a:rPr lang="en-US" sz="1400" dirty="0"/>
            </a:br>
            <a:r>
              <a:rPr lang="en-US" sz="1400" dirty="0"/>
              <a:t>to help study and refresh.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D76DE2-A2BA-3246-BD06-48BF2D8ACE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684538"/>
            <a:ext cx="2984500" cy="1781517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6E65E69-AF20-9244-BA4E-58500D7A1CEE}"/>
              </a:ext>
            </a:extLst>
          </p:cNvPr>
          <p:cNvCxnSpPr/>
          <p:nvPr/>
        </p:nvCxnSpPr>
        <p:spPr>
          <a:xfrm>
            <a:off x="5638800" y="895350"/>
            <a:ext cx="14478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14D4A81D-076A-0443-9EB7-5C2FE15DE1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4508625"/>
              </p:ext>
            </p:extLst>
          </p:nvPr>
        </p:nvGraphicFramePr>
        <p:xfrm>
          <a:off x="7162799" y="-170080"/>
          <a:ext cx="1905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2500">
                  <a:extLst>
                    <a:ext uri="{9D8B030D-6E8A-4147-A177-3AD203B41FA5}">
                      <a16:colId xmlns:a16="http://schemas.microsoft.com/office/drawing/2014/main" val="120056497"/>
                    </a:ext>
                  </a:extLst>
                </a:gridCol>
                <a:gridCol w="952500">
                  <a:extLst>
                    <a:ext uri="{9D8B030D-6E8A-4147-A177-3AD203B41FA5}">
                      <a16:colId xmlns:a16="http://schemas.microsoft.com/office/drawing/2014/main" val="31022539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UNI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CALLNO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9061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dff9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006135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68493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dff9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110234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07428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yy5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006153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9805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3774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033455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0C106CF-F862-5145-B8ED-A63C3CA93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this Mean? Let’s Get Started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44F6D43-6385-FF41-AA53-BC65606517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793874"/>
            <a:ext cx="3435515" cy="84897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E4612A9-A7FB-D74D-AF2E-44442A919EA1}"/>
              </a:ext>
            </a:extLst>
          </p:cNvPr>
          <p:cNvSpPr txBox="1"/>
          <p:nvPr/>
        </p:nvSpPr>
        <p:spPr>
          <a:xfrm>
            <a:off x="145739" y="455320"/>
            <a:ext cx="41984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Primary Key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means that the value occurs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at most once.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D50BE91-8083-114F-A240-4C5D352EBC69}"/>
              </a:ext>
            </a:extLst>
          </p:cNvPr>
          <p:cNvSpPr/>
          <p:nvPr/>
        </p:nvSpPr>
        <p:spPr>
          <a:xfrm>
            <a:off x="228600" y="793874"/>
            <a:ext cx="726764" cy="84897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9228064-4061-8F4D-8C11-6D4C6F538B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2266950"/>
            <a:ext cx="3875752" cy="848974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463A4DA0-5A99-484B-BFF8-65FCAD284B37}"/>
              </a:ext>
            </a:extLst>
          </p:cNvPr>
          <p:cNvSpPr/>
          <p:nvPr/>
        </p:nvSpPr>
        <p:spPr>
          <a:xfrm>
            <a:off x="3406565" y="2276877"/>
            <a:ext cx="616203" cy="848974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375827B-9D63-3B40-B81B-3F74F73E7074}"/>
              </a:ext>
            </a:extLst>
          </p:cNvPr>
          <p:cNvSpPr txBox="1"/>
          <p:nvPr/>
        </p:nvSpPr>
        <p:spPr>
          <a:xfrm>
            <a:off x="141066" y="1672248"/>
            <a:ext cx="42834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Foreign Key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means that if a value occurs in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school_id</a:t>
            </a:r>
            <a:b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for any row, there must be a row in School with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that key.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65085FC-2832-3C45-97A1-E4B35977FB50}"/>
              </a:ext>
            </a:extLst>
          </p:cNvPr>
          <p:cNvSpPr txBox="1"/>
          <p:nvPr/>
        </p:nvSpPr>
        <p:spPr>
          <a:xfrm>
            <a:off x="24335" y="3409950"/>
            <a:ext cx="455246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The line notations mean: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A student is related to EXACTLY ONE school.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A School may be related to 0, 1 or many students.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568B848-7575-3647-992A-519768F2C0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0850" y="952902"/>
            <a:ext cx="4552465" cy="303364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261C749-3018-3048-A102-A460AC69B04F}"/>
              </a:ext>
            </a:extLst>
          </p:cNvPr>
          <p:cNvSpPr txBox="1"/>
          <p:nvPr/>
        </p:nvSpPr>
        <p:spPr>
          <a:xfrm>
            <a:off x="4218930" y="529562"/>
            <a:ext cx="4810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Student.school_id</a:t>
            </a:r>
            <a:r>
              <a:rPr lang="en-US" dirty="0"/>
              <a:t> references </a:t>
            </a:r>
            <a:r>
              <a:rPr lang="en-US" dirty="0" err="1"/>
              <a:t>school.school_code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49732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7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ER model -- Database Modeling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2" y="916782"/>
            <a:ext cx="5714810" cy="2759107"/>
          </a:xfrm>
        </p:spPr>
        <p:txBody>
          <a:bodyPr/>
          <a:lstStyle/>
          <a:p>
            <a:r>
              <a:rPr lang="en-US" altLang="en-US" dirty="0"/>
              <a:t>The ER data mode was developed to facilitate database design by allowing specification of an </a:t>
            </a:r>
            <a:r>
              <a:rPr lang="en-US" altLang="en-US" b="1" dirty="0">
                <a:solidFill>
                  <a:srgbClr val="002060"/>
                </a:solidFill>
              </a:rPr>
              <a:t>enterprise schema </a:t>
            </a:r>
            <a:r>
              <a:rPr lang="en-US" altLang="en-US" dirty="0"/>
              <a:t>that represents the overall logical structure of a database.</a:t>
            </a:r>
          </a:p>
          <a:p>
            <a:r>
              <a:rPr lang="en-US" altLang="en-US" dirty="0"/>
              <a:t>The ER data model employs three basic concepts: 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entity sets,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relationship sets, 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attributes.</a:t>
            </a:r>
          </a:p>
          <a:p>
            <a:r>
              <a:rPr lang="en-US" altLang="en-US" dirty="0"/>
              <a:t>The ER model also has an associated diagrammatic representation, the </a:t>
            </a:r>
            <a:r>
              <a:rPr lang="en-US" altLang="en-US" b="1" dirty="0">
                <a:solidFill>
                  <a:srgbClr val="002060"/>
                </a:solidFill>
              </a:rPr>
              <a:t>ER diagram</a:t>
            </a:r>
            <a:r>
              <a:rPr lang="en-US" altLang="en-US" dirty="0"/>
              <a:t>, which can express the overall logical structure of a database graphically</a:t>
            </a:r>
            <a:r>
              <a:rPr lang="en-US" altLang="en-US" sz="1500" dirty="0"/>
              <a:t>.</a:t>
            </a:r>
          </a:p>
          <a:p>
            <a:pPr>
              <a:buFont typeface="Monotype Sorts" charset="2"/>
              <a:buNone/>
            </a:pPr>
            <a:endParaRPr lang="en-US" altLang="en-US" dirty="0"/>
          </a:p>
          <a:p>
            <a:endParaRPr lang="en-US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6E3EAC-0D45-7B41-888A-00F7B2E848C1}"/>
              </a:ext>
            </a:extLst>
          </p:cNvPr>
          <p:cNvSpPr txBox="1"/>
          <p:nvPr/>
        </p:nvSpPr>
        <p:spPr>
          <a:xfrm>
            <a:off x="381000" y="3409950"/>
            <a:ext cx="745870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DFF Comments:</a:t>
            </a: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The book and slides do not do a great job of motivating the ER model or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ER diagrams.</a:t>
            </a: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Why do people and teams think about or use the ER model and modeling?</a:t>
            </a:r>
          </a:p>
        </p:txBody>
      </p:sp>
    </p:spTree>
    <p:extLst>
      <p:ext uri="{BB962C8B-B14F-4D97-AF65-F5344CB8AC3E}">
        <p14:creationId xmlns:p14="http://schemas.microsoft.com/office/powerpoint/2010/main" val="11962999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D1DFD68-CDD2-1F4A-B52F-983ECC4151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399" y="514350"/>
            <a:ext cx="5019166" cy="4114800"/>
          </a:xfrm>
        </p:spPr>
        <p:txBody>
          <a:bodyPr/>
          <a:lstStyle/>
          <a:p>
            <a:r>
              <a:rPr lang="en-US" sz="1400" dirty="0"/>
              <a:t>ER Model: Agility, Separation of Concerns</a:t>
            </a:r>
          </a:p>
          <a:p>
            <a:pPr lvl="1"/>
            <a:r>
              <a:rPr lang="en-US" sz="1200" dirty="0"/>
              <a:t>ER model is a generalization that most</a:t>
            </a:r>
            <a:br>
              <a:rPr lang="en-US" sz="1200" dirty="0"/>
            </a:br>
            <a:r>
              <a:rPr lang="en-US" sz="1200" dirty="0"/>
              <a:t>DB models implement in some form.</a:t>
            </a:r>
          </a:p>
          <a:p>
            <a:pPr lvl="1"/>
            <a:r>
              <a:rPr lang="en-US" sz="1200" dirty="0"/>
              <a:t>Using the ER model enables:</a:t>
            </a:r>
          </a:p>
          <a:p>
            <a:pPr lvl="2"/>
            <a:r>
              <a:rPr lang="en-US" sz="1100" dirty="0"/>
              <a:t>Thinking about and collaborating on design</a:t>
            </a:r>
            <a:br>
              <a:rPr lang="en-US" sz="1100" dirty="0"/>
            </a:br>
            <a:r>
              <a:rPr lang="en-US" sz="1100" dirty="0"/>
              <a:t>with getting bogged down in details.</a:t>
            </a:r>
          </a:p>
          <a:p>
            <a:pPr lvl="2"/>
            <a:r>
              <a:rPr lang="en-US" sz="1100" dirty="0"/>
              <a:t>Enable flexible choices about how to realize/Implement data.</a:t>
            </a:r>
            <a:br>
              <a:rPr lang="en-US" sz="1100" dirty="0"/>
            </a:br>
            <a:br>
              <a:rPr lang="en-US" sz="1100" dirty="0"/>
            </a:br>
            <a:endParaRPr lang="en-US" sz="1100" dirty="0"/>
          </a:p>
          <a:p>
            <a:r>
              <a:rPr lang="en-US" sz="1400" dirty="0"/>
              <a:t>ER Diagrams: Communication, Quality, Precision</a:t>
            </a:r>
          </a:p>
          <a:p>
            <a:pPr lvl="1"/>
            <a:r>
              <a:rPr lang="en-US" sz="1200" dirty="0"/>
              <a:t>With a little experience, everyone can understand and ER diagram.</a:t>
            </a:r>
          </a:p>
          <a:p>
            <a:pPr lvl="1"/>
            <a:r>
              <a:rPr lang="en-US" sz="1200" dirty="0"/>
              <a:t>Easier to discuss and collaborate on application’s data than showing SQL table definitions, JSON, ... ...</a:t>
            </a:r>
          </a:p>
          <a:p>
            <a:pPr lvl="1"/>
            <a:r>
              <a:rPr lang="en-US" sz="1200" dirty="0"/>
              <a:t>People think visually. That is why we have whiteboards. ER diagrams are precise and unambiguous.</a:t>
            </a:r>
          </a:p>
          <a:p>
            <a:pPr lvl="1"/>
            <a:r>
              <a:rPr lang="en-US" sz="1200" dirty="0"/>
              <a:t>Guides you to think about relationships, keys, ... And prevents “re-dos” later in the process. It is easier to fix a diagram than a database schema.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F322F14-5462-844B-AFCD-40EAC9AF9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 Model and ER Modeling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D1455C5-38B2-2342-A926-CAD66D0EC889}"/>
              </a:ext>
            </a:extLst>
          </p:cNvPr>
          <p:cNvSpPr/>
          <p:nvPr/>
        </p:nvSpPr>
        <p:spPr>
          <a:xfrm>
            <a:off x="6466208" y="114758"/>
            <a:ext cx="685800" cy="685800"/>
          </a:xfrm>
          <a:prstGeom prst="ellipse">
            <a:avLst/>
          </a:prstGeom>
          <a:solidFill>
            <a:srgbClr val="7030A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ER</a:t>
            </a:r>
            <a:b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Model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DB9AE52-1D1C-EB45-882F-8FE0701D6E88}"/>
              </a:ext>
            </a:extLst>
          </p:cNvPr>
          <p:cNvSpPr/>
          <p:nvPr/>
        </p:nvSpPr>
        <p:spPr>
          <a:xfrm>
            <a:off x="5221746" y="912305"/>
            <a:ext cx="685800" cy="685800"/>
          </a:xfrm>
          <a:prstGeom prst="ellipse">
            <a:avLst/>
          </a:prstGeom>
          <a:solidFill>
            <a:srgbClr val="1A2C64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Relational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BD97E31-0F88-E546-A34C-9999F22E1121}"/>
              </a:ext>
            </a:extLst>
          </p:cNvPr>
          <p:cNvSpPr/>
          <p:nvPr/>
        </p:nvSpPr>
        <p:spPr>
          <a:xfrm>
            <a:off x="6190601" y="1012738"/>
            <a:ext cx="685800" cy="685800"/>
          </a:xfrm>
          <a:prstGeom prst="ellipse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Doc</a:t>
            </a:r>
            <a:b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Model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3CD5B81-E5D9-574A-A73A-48F69FE4062D}"/>
              </a:ext>
            </a:extLst>
          </p:cNvPr>
          <p:cNvSpPr/>
          <p:nvPr/>
        </p:nvSpPr>
        <p:spPr>
          <a:xfrm>
            <a:off x="7502356" y="955710"/>
            <a:ext cx="685800" cy="685800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Graph</a:t>
            </a:r>
            <a:b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Model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6A59DDB-2DE6-DC48-8853-E58F8B58CA20}"/>
              </a:ext>
            </a:extLst>
          </p:cNvPr>
          <p:cNvSpPr/>
          <p:nvPr/>
        </p:nvSpPr>
        <p:spPr>
          <a:xfrm>
            <a:off x="8341626" y="912305"/>
            <a:ext cx="685800" cy="685800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...</a:t>
            </a:r>
            <a:b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...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B73388A-02C7-BD4D-9B67-A536225F2F53}"/>
              </a:ext>
            </a:extLst>
          </p:cNvPr>
          <p:cNvCxnSpPr>
            <a:stCxn id="5" idx="7"/>
            <a:endCxn id="4" idx="2"/>
          </p:cNvCxnSpPr>
          <p:nvPr/>
        </p:nvCxnSpPr>
        <p:spPr>
          <a:xfrm flipV="1">
            <a:off x="5807113" y="457658"/>
            <a:ext cx="659095" cy="555080"/>
          </a:xfrm>
          <a:prstGeom prst="line">
            <a:avLst/>
          </a:prstGeom>
          <a:ln>
            <a:headEnd type="arrow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6C0E2C1-98B0-994B-B366-A6D62426399D}"/>
              </a:ext>
            </a:extLst>
          </p:cNvPr>
          <p:cNvCxnSpPr>
            <a:cxnSpLocks/>
            <a:stCxn id="6" idx="0"/>
            <a:endCxn id="4" idx="3"/>
          </p:cNvCxnSpPr>
          <p:nvPr/>
        </p:nvCxnSpPr>
        <p:spPr>
          <a:xfrm flipV="1">
            <a:off x="6533501" y="700125"/>
            <a:ext cx="33140" cy="312613"/>
          </a:xfrm>
          <a:prstGeom prst="line">
            <a:avLst/>
          </a:prstGeom>
          <a:ln>
            <a:headEnd type="arrow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9C2ED9D-3791-E646-A903-A86F3053953F}"/>
              </a:ext>
            </a:extLst>
          </p:cNvPr>
          <p:cNvCxnSpPr>
            <a:cxnSpLocks/>
            <a:endCxn id="4" idx="5"/>
          </p:cNvCxnSpPr>
          <p:nvPr/>
        </p:nvCxnSpPr>
        <p:spPr>
          <a:xfrm flipH="1" flipV="1">
            <a:off x="7051575" y="700125"/>
            <a:ext cx="593090" cy="356018"/>
          </a:xfrm>
          <a:prstGeom prst="line">
            <a:avLst/>
          </a:prstGeom>
          <a:ln>
            <a:headEnd type="arrow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3B983A7-F4DE-0F49-8C55-8DA2C3397C4E}"/>
              </a:ext>
            </a:extLst>
          </p:cNvPr>
          <p:cNvCxnSpPr>
            <a:cxnSpLocks/>
            <a:stCxn id="8" idx="1"/>
            <a:endCxn id="4" idx="6"/>
          </p:cNvCxnSpPr>
          <p:nvPr/>
        </p:nvCxnSpPr>
        <p:spPr>
          <a:xfrm flipH="1" flipV="1">
            <a:off x="7152008" y="457658"/>
            <a:ext cx="1290051" cy="555080"/>
          </a:xfrm>
          <a:prstGeom prst="line">
            <a:avLst/>
          </a:prstGeom>
          <a:ln>
            <a:headEnd type="arrow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FB31E33F-FA40-B24A-8611-ABDBADD5A9B1}"/>
              </a:ext>
            </a:extLst>
          </p:cNvPr>
          <p:cNvSpPr txBox="1"/>
          <p:nvPr/>
        </p:nvSpPr>
        <p:spPr>
          <a:xfrm>
            <a:off x="5238858" y="401312"/>
            <a:ext cx="10896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Generalization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BB12E4B-3DEF-EC4D-B729-8EE9F5C2529F}"/>
              </a:ext>
            </a:extLst>
          </p:cNvPr>
          <p:cNvSpPr txBox="1"/>
          <p:nvPr/>
        </p:nvSpPr>
        <p:spPr>
          <a:xfrm>
            <a:off x="8091165" y="636821"/>
            <a:ext cx="10366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Specialization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970B4F83-EC7A-494B-BFAA-B203370080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4412" y="2813468"/>
            <a:ext cx="1235047" cy="838200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0E182412-8918-9543-BCA2-7E1BA2723DEF}"/>
              </a:ext>
            </a:extLst>
          </p:cNvPr>
          <p:cNvGrpSpPr/>
          <p:nvPr/>
        </p:nvGrpSpPr>
        <p:grpSpPr>
          <a:xfrm>
            <a:off x="5318348" y="2048530"/>
            <a:ext cx="1071768" cy="1167134"/>
            <a:chOff x="5318348" y="2048530"/>
            <a:chExt cx="1071768" cy="1167134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C0D4E56A-15B7-0A4F-8FC1-286F068E406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3531" y="2440964"/>
              <a:ext cx="421403" cy="7747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8AF9F56-429A-0740-83A0-D53FEB6968CF}"/>
                </a:ext>
              </a:extLst>
            </p:cNvPr>
            <p:cNvSpPr txBox="1"/>
            <p:nvPr/>
          </p:nvSpPr>
          <p:spPr>
            <a:xfrm>
              <a:off x="5318348" y="2048530"/>
              <a:ext cx="107176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charset="0"/>
                  <a:ea typeface="ＭＳ Ｐゴシック" charset="-128"/>
                  <a:cs typeface="+mn-cs"/>
                </a:rPr>
                <a:t>Business</a:t>
              </a:r>
              <a:b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charset="0"/>
                  <a:ea typeface="ＭＳ Ｐゴシック" charset="-128"/>
                  <a:cs typeface="+mn-cs"/>
                </a:rPr>
              </a:b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charset="0"/>
                  <a:ea typeface="ＭＳ Ｐゴシック" charset="-128"/>
                  <a:cs typeface="+mn-cs"/>
                </a:rPr>
                <a:t>Professional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44B31E4-8E7D-1E48-A27E-186F44EF4572}"/>
              </a:ext>
            </a:extLst>
          </p:cNvPr>
          <p:cNvGrpSpPr/>
          <p:nvPr/>
        </p:nvGrpSpPr>
        <p:grpSpPr>
          <a:xfrm>
            <a:off x="8255658" y="1897095"/>
            <a:ext cx="421403" cy="1167134"/>
            <a:chOff x="5643531" y="2048530"/>
            <a:chExt cx="421403" cy="1167134"/>
          </a:xfrm>
        </p:grpSpPr>
        <p:pic>
          <p:nvPicPr>
            <p:cNvPr id="30" name="Picture 2">
              <a:extLst>
                <a:ext uri="{FF2B5EF4-FFF2-40B4-BE49-F238E27FC236}">
                  <a16:creationId xmlns:a16="http://schemas.microsoft.com/office/drawing/2014/main" id="{B9E9B9AD-CD6D-C640-B5E4-358FB94222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3531" y="2440964"/>
              <a:ext cx="421403" cy="7747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5BD5A3D-4252-6B48-B567-4421B525CD82}"/>
                </a:ext>
              </a:extLst>
            </p:cNvPr>
            <p:cNvSpPr txBox="1"/>
            <p:nvPr/>
          </p:nvSpPr>
          <p:spPr>
            <a:xfrm>
              <a:off x="5657704" y="2048530"/>
              <a:ext cx="39305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charset="0"/>
                  <a:ea typeface="ＭＳ Ｐゴシック" charset="-128"/>
                  <a:cs typeface="+mn-cs"/>
                </a:rPr>
                <a:t>UI</a:t>
              </a:r>
              <a:b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charset="0"/>
                  <a:ea typeface="ＭＳ Ｐゴシック" charset="-128"/>
                  <a:cs typeface="+mn-cs"/>
                </a:rPr>
              </a:b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charset="0"/>
                  <a:ea typeface="ＭＳ Ｐゴシック" charset="-128"/>
                  <a:cs typeface="+mn-cs"/>
                </a:rPr>
                <a:t>UX</a:t>
              </a:r>
            </a:p>
          </p:txBody>
        </p:sp>
      </p:grpSp>
      <p:pic>
        <p:nvPicPr>
          <p:cNvPr id="33" name="Picture 2">
            <a:extLst>
              <a:ext uri="{FF2B5EF4-FFF2-40B4-BE49-F238E27FC236}">
                <a16:creationId xmlns:a16="http://schemas.microsoft.com/office/drawing/2014/main" id="{FEE8E52F-5064-8245-9342-0D83EA655B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7973" y="3849097"/>
            <a:ext cx="421403" cy="77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101D5B42-FDD4-D541-8730-A9224B80736E}"/>
              </a:ext>
            </a:extLst>
          </p:cNvPr>
          <p:cNvSpPr txBox="1"/>
          <p:nvPr/>
        </p:nvSpPr>
        <p:spPr>
          <a:xfrm>
            <a:off x="8031808" y="3215664"/>
            <a:ext cx="93705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Business</a:t>
            </a:r>
            <a:b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Service</a:t>
            </a:r>
            <a:b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Developer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8E6DB02-C999-6647-A945-AD6FA999BCAE}"/>
              </a:ext>
            </a:extLst>
          </p:cNvPr>
          <p:cNvGrpSpPr/>
          <p:nvPr/>
        </p:nvGrpSpPr>
        <p:grpSpPr>
          <a:xfrm>
            <a:off x="5647950" y="3518708"/>
            <a:ext cx="502382" cy="1167134"/>
            <a:chOff x="5603042" y="2048530"/>
            <a:chExt cx="502382" cy="1167134"/>
          </a:xfrm>
        </p:grpSpPr>
        <p:pic>
          <p:nvPicPr>
            <p:cNvPr id="36" name="Picture 2">
              <a:extLst>
                <a:ext uri="{FF2B5EF4-FFF2-40B4-BE49-F238E27FC236}">
                  <a16:creationId xmlns:a16="http://schemas.microsoft.com/office/drawing/2014/main" id="{B7B23662-259C-194C-86A7-0353D63647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3531" y="2440964"/>
              <a:ext cx="421403" cy="7747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1FD5CAF-9FBC-264F-A0D6-D3A038C412A3}"/>
                </a:ext>
              </a:extLst>
            </p:cNvPr>
            <p:cNvSpPr txBox="1"/>
            <p:nvPr/>
          </p:nvSpPr>
          <p:spPr>
            <a:xfrm>
              <a:off x="5603042" y="2048530"/>
              <a:ext cx="50238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charset="0"/>
                  <a:ea typeface="ＭＳ Ｐゴシック" charset="-128"/>
                  <a:cs typeface="+mn-cs"/>
                </a:rPr>
                <a:t>DB</a:t>
              </a:r>
              <a:b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charset="0"/>
                  <a:ea typeface="ＭＳ Ｐゴシック" charset="-128"/>
                  <a:cs typeface="+mn-cs"/>
                </a:rPr>
              </a:b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charset="0"/>
                  <a:ea typeface="ＭＳ Ｐゴシック" charset="-128"/>
                  <a:cs typeface="+mn-cs"/>
                </a:rPr>
                <a:t>Pros</a:t>
              </a:r>
            </a:p>
          </p:txBody>
        </p:sp>
      </p:grp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FECF895-A72E-0141-A37C-8216CF45D05C}"/>
              </a:ext>
            </a:extLst>
          </p:cNvPr>
          <p:cNvCxnSpPr>
            <a:cxnSpLocks/>
          </p:cNvCxnSpPr>
          <p:nvPr/>
        </p:nvCxnSpPr>
        <p:spPr>
          <a:xfrm>
            <a:off x="6017846" y="2835423"/>
            <a:ext cx="561658" cy="254223"/>
          </a:xfrm>
          <a:prstGeom prst="line">
            <a:avLst/>
          </a:prstGeom>
          <a:ln>
            <a:headEnd type="arrow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FCC590D7-1945-A546-834D-4A6ABA9EA7F2}"/>
              </a:ext>
            </a:extLst>
          </p:cNvPr>
          <p:cNvCxnSpPr>
            <a:cxnSpLocks/>
          </p:cNvCxnSpPr>
          <p:nvPr/>
        </p:nvCxnSpPr>
        <p:spPr>
          <a:xfrm flipV="1">
            <a:off x="6185379" y="3739087"/>
            <a:ext cx="691022" cy="432293"/>
          </a:xfrm>
          <a:prstGeom prst="line">
            <a:avLst/>
          </a:prstGeom>
          <a:ln>
            <a:headEnd type="arrow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8C608D6-2518-1648-940E-180D79592B5C}"/>
              </a:ext>
            </a:extLst>
          </p:cNvPr>
          <p:cNvCxnSpPr>
            <a:cxnSpLocks/>
          </p:cNvCxnSpPr>
          <p:nvPr/>
        </p:nvCxnSpPr>
        <p:spPr>
          <a:xfrm>
            <a:off x="7511414" y="3697106"/>
            <a:ext cx="771797" cy="427768"/>
          </a:xfrm>
          <a:prstGeom prst="line">
            <a:avLst/>
          </a:prstGeom>
          <a:ln>
            <a:headEnd type="arrow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7C8FA1F9-EE62-5B40-8153-247B00E82F5D}"/>
              </a:ext>
            </a:extLst>
          </p:cNvPr>
          <p:cNvCxnSpPr>
            <a:cxnSpLocks/>
          </p:cNvCxnSpPr>
          <p:nvPr/>
        </p:nvCxnSpPr>
        <p:spPr>
          <a:xfrm flipV="1">
            <a:off x="7772400" y="2307196"/>
            <a:ext cx="564089" cy="460834"/>
          </a:xfrm>
          <a:prstGeom prst="line">
            <a:avLst/>
          </a:prstGeom>
          <a:ln>
            <a:headEnd type="arrow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68015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F322F14-5462-844B-AFCD-40EAC9AF9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 Modeling – Reasonably Good Summary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3B94317-40BC-934C-98FA-CF5F97A41B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537" y="581342"/>
            <a:ext cx="4264531" cy="285688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4DAE838-34A2-3646-A5FA-ABFCA2524B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514350"/>
            <a:ext cx="4429031" cy="2923881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1C3D3CDB-E393-4E4B-BB47-15DB395A866E}"/>
              </a:ext>
            </a:extLst>
          </p:cNvPr>
          <p:cNvSpPr/>
          <p:nvPr/>
        </p:nvSpPr>
        <p:spPr>
          <a:xfrm>
            <a:off x="1883533" y="3530626"/>
            <a:ext cx="4572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https://</a:t>
            </a:r>
            <a:r>
              <a:rPr kumimoji="0" lang="en-US" sz="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pctechnicalpro.blogspot.com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/2017/04/advantages-disadvantages-</a:t>
            </a:r>
            <a:r>
              <a:rPr kumimoji="0" lang="en-US" sz="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er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-model-</a:t>
            </a:r>
            <a:r>
              <a:rPr kumimoji="0" lang="en-US" sz="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dbms.html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3BB253B-9B3D-1D49-A2E7-2D9293FB6A65}"/>
              </a:ext>
            </a:extLst>
          </p:cNvPr>
          <p:cNvSpPr txBox="1"/>
          <p:nvPr/>
        </p:nvSpPr>
        <p:spPr>
          <a:xfrm>
            <a:off x="381000" y="3670597"/>
            <a:ext cx="646471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Note:</a:t>
            </a: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If you get to use Google to help with take home exams, HW, etc.</a:t>
            </a: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I get to use Google to help with slides.</a:t>
            </a:r>
          </a:p>
        </p:txBody>
      </p:sp>
    </p:spTree>
    <p:extLst>
      <p:ext uri="{BB962C8B-B14F-4D97-AF65-F5344CB8AC3E}">
        <p14:creationId xmlns:p14="http://schemas.microsoft.com/office/powerpoint/2010/main" val="23486335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7" name="Picture 1" descr="16x9_grey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048" y="-193508"/>
            <a:ext cx="916204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pic>
        <p:nvPicPr>
          <p:cNvPr id="9219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0" name="TextBox 8"/>
          <p:cNvSpPr txBox="1">
            <a:spLocks noChangeArrowheads="1"/>
          </p:cNvSpPr>
          <p:nvPr/>
        </p:nvSpPr>
        <p:spPr bwMode="auto">
          <a:xfrm>
            <a:off x="-18050" y="1384863"/>
            <a:ext cx="9144000" cy="16619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2800" i="1" dirty="0">
                <a:solidFill>
                  <a:schemeClr val="bg1"/>
                </a:solidFill>
              </a:rPr>
              <a:t>Apply to –</a:t>
            </a:r>
          </a:p>
          <a:p>
            <a:pPr algn="ctr"/>
            <a:r>
              <a:rPr lang="en-US" altLang="en-US" sz="2800" i="1" dirty="0">
                <a:solidFill>
                  <a:schemeClr val="bg1"/>
                </a:solidFill>
              </a:rPr>
              <a:t>Game of Thrones/IMDB</a:t>
            </a:r>
            <a:br>
              <a:rPr lang="en-US" altLang="en-US" sz="2800" i="1" dirty="0">
                <a:solidFill>
                  <a:schemeClr val="bg1"/>
                </a:solidFill>
              </a:rPr>
            </a:br>
            <a:r>
              <a:rPr lang="en-US" altLang="en-US" sz="2800" i="1" dirty="0">
                <a:solidFill>
                  <a:schemeClr val="bg1"/>
                </a:solidFill>
              </a:rPr>
              <a:t>University Data Model</a:t>
            </a:r>
          </a:p>
          <a:p>
            <a:pPr algn="ctr"/>
            <a:r>
              <a:rPr lang="en-US" altLang="en-US" i="1" dirty="0">
                <a:solidFill>
                  <a:schemeClr val="bg1"/>
                </a:solidFill>
              </a:rPr>
              <a:t>~/Dropbox/00NewProjects/CU-Course-Example/game-of-thrones/data</a:t>
            </a: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1EB71C94-DE7D-7242-AFF4-A292E07C58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695825"/>
            <a:ext cx="6781800" cy="350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lnSpc>
                <a:spcPts val="2400"/>
              </a:lnSpc>
            </a:pPr>
            <a:fld id="{A057C3CF-FEF9-2D44-911E-86B89DEEE20D}" type="slidenum">
              <a:rPr lang="en-US" altLang="en-US" sz="800" b="1">
                <a:solidFill>
                  <a:schemeClr val="bg1"/>
                </a:solidFill>
              </a:rPr>
              <a:pPr>
                <a:lnSpc>
                  <a:spcPts val="2400"/>
                </a:lnSpc>
              </a:pPr>
              <a:t>27</a:t>
            </a:fld>
            <a:r>
              <a:rPr lang="en-US" altLang="en-US" sz="800" b="1" dirty="0">
                <a:solidFill>
                  <a:schemeClr val="bg1"/>
                </a:solidFill>
              </a:rPr>
              <a:t> </a:t>
            </a:r>
            <a:r>
              <a:rPr lang="en-US" altLang="en-US" sz="800" dirty="0">
                <a:solidFill>
                  <a:schemeClr val="bg1"/>
                </a:solidFill>
              </a:rPr>
              <a:t>|</a:t>
            </a:r>
            <a:r>
              <a:rPr lang="en-US" altLang="en-US" sz="800" b="1" dirty="0">
                <a:solidFill>
                  <a:schemeClr val="bg1"/>
                </a:solidFill>
              </a:rPr>
              <a:t> COMS W4111_002_2023_3: Lecture 2: ER, Relational, SQL (II) 		© Donald F. Ferguson, 2023</a:t>
            </a:r>
            <a:endParaRPr lang="en-US" altLang="en-US" sz="8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77260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9881E0D-8803-9849-ACC7-FC6AF7766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Game of Thrones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85D1562-615A-F046-8BEE-7B1E02865A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399" y="552450"/>
            <a:ext cx="4453703" cy="4038600"/>
          </a:xfrm>
        </p:spPr>
        <p:txBody>
          <a:bodyPr/>
          <a:lstStyle/>
          <a:p>
            <a:pPr>
              <a:spcBef>
                <a:spcPts val="0"/>
              </a:spcBef>
              <a:spcAft>
                <a:spcPts val="200"/>
              </a:spcAft>
            </a:pPr>
            <a:r>
              <a:rPr lang="en-US" dirty="0"/>
              <a:t>Bottom-Up Data Mapping:</a:t>
            </a:r>
          </a:p>
          <a:p>
            <a:pPr lvl="1">
              <a:spcBef>
                <a:spcPts val="0"/>
              </a:spcBef>
              <a:spcAft>
                <a:spcPts val="200"/>
              </a:spcAft>
            </a:pPr>
            <a:r>
              <a:rPr lang="en-US" dirty="0"/>
              <a:t>“Nouns” usually map to Entity/Entity Set.</a:t>
            </a:r>
          </a:p>
          <a:p>
            <a:pPr lvl="1">
              <a:spcBef>
                <a:spcPts val="0"/>
              </a:spcBef>
              <a:spcAft>
                <a:spcPts val="200"/>
              </a:spcAft>
            </a:pPr>
            <a:r>
              <a:rPr lang="en-US" dirty="0"/>
              <a:t>Nouns inside other nouns often map to:</a:t>
            </a:r>
          </a:p>
          <a:p>
            <a:pPr lvl="2">
              <a:spcBef>
                <a:spcPts val="0"/>
              </a:spcBef>
              <a:spcAft>
                <a:spcPts val="200"/>
              </a:spcAft>
            </a:pPr>
            <a:r>
              <a:rPr lang="en-US" dirty="0"/>
              <a:t>Attribute</a:t>
            </a:r>
          </a:p>
          <a:p>
            <a:pPr lvl="2">
              <a:spcBef>
                <a:spcPts val="0"/>
              </a:spcBef>
              <a:spcAft>
                <a:spcPts val="200"/>
              </a:spcAft>
            </a:pPr>
            <a:r>
              <a:rPr lang="en-US" dirty="0"/>
              <a:t>Relationship</a:t>
            </a:r>
          </a:p>
          <a:p>
            <a:pPr lvl="1">
              <a:spcBef>
                <a:spcPts val="0"/>
              </a:spcBef>
              <a:spcAft>
                <a:spcPts val="200"/>
              </a:spcAft>
            </a:pPr>
            <a:r>
              <a:rPr lang="en-US" dirty="0"/>
              <a:t>Verbs often map to relationships.</a:t>
            </a:r>
          </a:p>
          <a:p>
            <a:pPr lvl="1">
              <a:spcBef>
                <a:spcPts val="0"/>
              </a:spcBef>
              <a:spcAft>
                <a:spcPts val="200"/>
              </a:spcAft>
            </a:pPr>
            <a:r>
              <a:rPr lang="en-US" dirty="0"/>
              <a:t>Adjectives usually map to properties.</a:t>
            </a:r>
          </a:p>
          <a:p>
            <a:pPr>
              <a:spcBef>
                <a:spcPts val="0"/>
              </a:spcBef>
              <a:spcAft>
                <a:spcPts val="200"/>
              </a:spcAft>
            </a:pPr>
            <a:r>
              <a:rPr lang="en-US" dirty="0"/>
              <a:t>We will start with a subset of the information:</a:t>
            </a:r>
          </a:p>
          <a:p>
            <a:pPr lvl="1">
              <a:spcBef>
                <a:spcPts val="0"/>
              </a:spcBef>
              <a:spcAft>
                <a:spcPts val="200"/>
              </a:spcAft>
            </a:pPr>
            <a:r>
              <a:rPr lang="en-US" dirty="0"/>
              <a:t>Game of Thrones:</a:t>
            </a:r>
          </a:p>
          <a:p>
            <a:pPr lvl="2">
              <a:spcBef>
                <a:spcPts val="0"/>
              </a:spcBef>
              <a:spcAft>
                <a:spcPts val="200"/>
              </a:spcAft>
            </a:pPr>
            <a:r>
              <a:rPr lang="en-US" dirty="0"/>
              <a:t>Episodes</a:t>
            </a:r>
          </a:p>
          <a:p>
            <a:pPr lvl="2">
              <a:spcBef>
                <a:spcPts val="0"/>
              </a:spcBef>
              <a:spcAft>
                <a:spcPts val="200"/>
              </a:spcAft>
            </a:pPr>
            <a:r>
              <a:rPr lang="en-US" dirty="0"/>
              <a:t>Characters</a:t>
            </a:r>
          </a:p>
          <a:p>
            <a:pPr lvl="1">
              <a:spcBef>
                <a:spcPts val="0"/>
              </a:spcBef>
              <a:spcAft>
                <a:spcPts val="200"/>
              </a:spcAft>
            </a:pPr>
            <a:r>
              <a:rPr lang="en-US" dirty="0"/>
              <a:t>IMDB:</a:t>
            </a:r>
          </a:p>
          <a:p>
            <a:pPr lvl="2">
              <a:spcBef>
                <a:spcPts val="0"/>
              </a:spcBef>
              <a:spcAft>
                <a:spcPts val="200"/>
              </a:spcAft>
            </a:pPr>
            <a:r>
              <a:rPr lang="en-US" dirty="0" err="1"/>
              <a:t>names_basics</a:t>
            </a:r>
            <a:endParaRPr lang="en-US" dirty="0"/>
          </a:p>
          <a:p>
            <a:pPr lvl="2">
              <a:spcBef>
                <a:spcPts val="0"/>
              </a:spcBef>
              <a:spcAft>
                <a:spcPts val="200"/>
              </a:spcAft>
            </a:pPr>
            <a:r>
              <a:rPr lang="en-US" dirty="0" err="1"/>
              <a:t>title_basics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96D72C-620D-C748-96BD-B61003137C9B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Entities Sets</a:t>
            </a:r>
          </a:p>
          <a:p>
            <a:pPr lvl="1"/>
            <a:r>
              <a:rPr lang="en-US" dirty="0"/>
              <a:t>Character</a:t>
            </a:r>
          </a:p>
          <a:p>
            <a:pPr lvl="1"/>
            <a:r>
              <a:rPr lang="en-US" dirty="0"/>
              <a:t>Season</a:t>
            </a:r>
          </a:p>
          <a:p>
            <a:pPr lvl="1"/>
            <a:r>
              <a:rPr lang="en-US" dirty="0"/>
              <a:t>Episode</a:t>
            </a:r>
          </a:p>
          <a:p>
            <a:pPr lvl="1"/>
            <a:r>
              <a:rPr lang="en-US" dirty="0"/>
              <a:t>Scene</a:t>
            </a:r>
          </a:p>
          <a:p>
            <a:pPr lvl="1"/>
            <a:r>
              <a:rPr lang="en-US" dirty="0"/>
              <a:t>Location, Sublocation</a:t>
            </a:r>
          </a:p>
          <a:p>
            <a:pPr lvl="1"/>
            <a:r>
              <a:rPr lang="en-US" dirty="0"/>
              <a:t>... ...</a:t>
            </a:r>
          </a:p>
          <a:p>
            <a:r>
              <a:rPr lang="en-US" dirty="0"/>
              <a:t>Relationships</a:t>
            </a:r>
          </a:p>
          <a:p>
            <a:pPr lvl="1"/>
            <a:r>
              <a:rPr lang="en-US" dirty="0"/>
              <a:t>Character – Scene</a:t>
            </a:r>
          </a:p>
          <a:p>
            <a:pPr lvl="1"/>
            <a:r>
              <a:rPr lang="en-US" dirty="0"/>
              <a:t>Character – Character (e.g. </a:t>
            </a:r>
            <a:r>
              <a:rPr lang="en-US" dirty="0" err="1"/>
              <a:t>KilledBy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Season – IMDB Title</a:t>
            </a:r>
          </a:p>
          <a:p>
            <a:pPr lvl="1"/>
            <a:r>
              <a:rPr lang="en-US" dirty="0"/>
              <a:t>Character – IMDB Name</a:t>
            </a:r>
          </a:p>
          <a:p>
            <a:pPr lvl="1"/>
            <a:r>
              <a:rPr lang="en-US" dirty="0"/>
              <a:t>... ...</a:t>
            </a:r>
          </a:p>
        </p:txBody>
      </p:sp>
    </p:spTree>
    <p:extLst>
      <p:ext uri="{BB962C8B-B14F-4D97-AF65-F5344CB8AC3E}">
        <p14:creationId xmlns:p14="http://schemas.microsoft.com/office/powerpoint/2010/main" val="31662650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31CEC71-5E37-E54F-90D4-5B091BF98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Game of Thrones – Conceptual Model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8BB3F4-EFA7-1F49-B4A3-D2C2A97B47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938" y="905733"/>
            <a:ext cx="6214241" cy="3772519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8A02E8E-0690-8846-ACE8-A20D1FEF80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1666" y="436601"/>
            <a:ext cx="4343400" cy="1765300"/>
          </a:xfrm>
        </p:spPr>
        <p:txBody>
          <a:bodyPr/>
          <a:lstStyle/>
          <a:p>
            <a:pPr>
              <a:spcBef>
                <a:spcPts val="0"/>
              </a:spcBef>
              <a:spcAft>
                <a:spcPts val="200"/>
              </a:spcAft>
            </a:pPr>
            <a:r>
              <a:rPr lang="en-US" sz="1600" dirty="0"/>
              <a:t>With a little</a:t>
            </a:r>
          </a:p>
          <a:p>
            <a:pPr lvl="1">
              <a:spcBef>
                <a:spcPts val="0"/>
              </a:spcBef>
              <a:spcAft>
                <a:spcPts val="200"/>
              </a:spcAft>
            </a:pPr>
            <a:r>
              <a:rPr lang="en-US" sz="1400" dirty="0"/>
              <a:t>Data exploration</a:t>
            </a:r>
          </a:p>
          <a:p>
            <a:pPr lvl="1">
              <a:spcBef>
                <a:spcPts val="0"/>
              </a:spcBef>
              <a:spcAft>
                <a:spcPts val="200"/>
              </a:spcAft>
            </a:pPr>
            <a:r>
              <a:rPr lang="en-US" sz="1400" dirty="0"/>
              <a:t>Common sense</a:t>
            </a:r>
          </a:p>
          <a:p>
            <a:pPr lvl="1">
              <a:spcBef>
                <a:spcPts val="0"/>
              </a:spcBef>
              <a:spcAft>
                <a:spcPts val="200"/>
              </a:spcAft>
            </a:pPr>
            <a:r>
              <a:rPr lang="en-US" sz="1400" dirty="0"/>
              <a:t>Judgment/experience</a:t>
            </a:r>
          </a:p>
          <a:p>
            <a:pPr>
              <a:spcBef>
                <a:spcPts val="0"/>
              </a:spcBef>
              <a:spcAft>
                <a:spcPts val="200"/>
              </a:spcAft>
            </a:pPr>
            <a:r>
              <a:rPr lang="en-US" sz="1600" dirty="0"/>
              <a:t>I came to this conceptual model.</a:t>
            </a:r>
          </a:p>
          <a:p>
            <a:pPr lvl="1">
              <a:spcBef>
                <a:spcPts val="0"/>
              </a:spcBef>
              <a:spcAft>
                <a:spcPts val="200"/>
              </a:spcAft>
            </a:pPr>
            <a:r>
              <a:rPr lang="en-US" sz="1400" dirty="0"/>
              <a:t>Attributes unspecified</a:t>
            </a:r>
          </a:p>
          <a:p>
            <a:pPr lvl="1">
              <a:spcBef>
                <a:spcPts val="0"/>
              </a:spcBef>
              <a:spcAft>
                <a:spcPts val="200"/>
              </a:spcAft>
            </a:pPr>
            <a:r>
              <a:rPr lang="en-US" sz="1400" dirty="0"/>
              <a:t>Relationship required/cardinality unspecified.</a:t>
            </a:r>
          </a:p>
          <a:p>
            <a:pPr marL="457200" lvl="1" indent="0">
              <a:spcBef>
                <a:spcPts val="0"/>
              </a:spcBef>
              <a:spcAft>
                <a:spcPts val="200"/>
              </a:spcAft>
              <a:buNone/>
            </a:pPr>
            <a:r>
              <a:rPr lang="en-US" sz="1400" dirty="0"/>
              <a:t>A little more exploration is needed.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9BF35E-0F72-5B4A-B0CE-E4F9AE336AD7}"/>
              </a:ext>
            </a:extLst>
          </p:cNvPr>
          <p:cNvSpPr txBox="1"/>
          <p:nvPr/>
        </p:nvSpPr>
        <p:spPr>
          <a:xfrm>
            <a:off x="144718" y="436601"/>
            <a:ext cx="2749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Add shapes in </a:t>
            </a:r>
            <a:r>
              <a:rPr lang="en-US" dirty="0" err="1">
                <a:solidFill>
                  <a:srgbClr val="FF0000"/>
                </a:solidFill>
              </a:rPr>
              <a:t>Lucidchart</a:t>
            </a:r>
            <a:r>
              <a:rPr lang="en-US" dirty="0">
                <a:solidFill>
                  <a:srgbClr val="FF0000"/>
                </a:solidFill>
              </a:rPr>
              <a:t> ...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E6617E7-2A70-F94E-963A-97B54ED5A9D3}"/>
              </a:ext>
            </a:extLst>
          </p:cNvPr>
          <p:cNvCxnSpPr>
            <a:stCxn id="6" idx="2"/>
          </p:cNvCxnSpPr>
          <p:nvPr/>
        </p:nvCxnSpPr>
        <p:spPr>
          <a:xfrm>
            <a:off x="1519454" y="805933"/>
            <a:ext cx="385546" cy="16561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96874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Picture 11" descr="16x9_BG-08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pic>
        <p:nvPicPr>
          <p:cNvPr id="10243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4" name="TextBox 8"/>
          <p:cNvSpPr txBox="1">
            <a:spLocks noChangeArrowheads="1"/>
          </p:cNvSpPr>
          <p:nvPr/>
        </p:nvSpPr>
        <p:spPr bwMode="auto">
          <a:xfrm>
            <a:off x="0" y="1733550"/>
            <a:ext cx="914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2800" i="1" dirty="0">
                <a:solidFill>
                  <a:schemeClr val="bg1"/>
                </a:solidFill>
              </a:rPr>
              <a:t>Contents</a:t>
            </a:r>
            <a:endParaRPr lang="en-US" altLang="en-US" sz="1600" i="1" dirty="0">
              <a:solidFill>
                <a:schemeClr val="bg1"/>
              </a:solidFill>
            </a:endParaRPr>
          </a:p>
        </p:txBody>
      </p:sp>
      <p:sp>
        <p:nvSpPr>
          <p:cNvPr id="8" name="TextBox 9"/>
          <p:cNvSpPr txBox="1">
            <a:spLocks noChangeArrowheads="1"/>
          </p:cNvSpPr>
          <p:nvPr/>
        </p:nvSpPr>
        <p:spPr bwMode="auto">
          <a:xfrm>
            <a:off x="0" y="4695825"/>
            <a:ext cx="6781800" cy="350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lnSpc>
                <a:spcPts val="2400"/>
              </a:lnSpc>
            </a:pPr>
            <a:fld id="{A057C3CF-FEF9-2D44-911E-86B89DEEE20D}" type="slidenum">
              <a:rPr lang="en-US" altLang="en-US" sz="800" b="1">
                <a:solidFill>
                  <a:schemeClr val="bg1"/>
                </a:solidFill>
              </a:rPr>
              <a:pPr>
                <a:lnSpc>
                  <a:spcPts val="2400"/>
                </a:lnSpc>
              </a:pPr>
              <a:t>3</a:t>
            </a:fld>
            <a:r>
              <a:rPr lang="en-US" altLang="en-US" sz="800" b="1" dirty="0">
                <a:solidFill>
                  <a:schemeClr val="bg1"/>
                </a:solidFill>
              </a:rPr>
              <a:t> </a:t>
            </a:r>
            <a:r>
              <a:rPr lang="en-US" altLang="en-US" sz="800" dirty="0">
                <a:solidFill>
                  <a:schemeClr val="bg1"/>
                </a:solidFill>
              </a:rPr>
              <a:t>|</a:t>
            </a:r>
            <a:r>
              <a:rPr lang="en-US" altLang="en-US" sz="800" b="1" dirty="0">
                <a:solidFill>
                  <a:schemeClr val="bg1"/>
                </a:solidFill>
              </a:rPr>
              <a:t> COMS W4111_002_2023_3: Lecture 2: ER, Relational, SQL (I) 		© Donald F. Ferguson, 2023</a:t>
            </a:r>
            <a:endParaRPr lang="en-US" altLang="en-US" sz="8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82661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09ED8E0-4AEE-5B46-A600-618F3E3D87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good first pass at a subset of entity types is:</a:t>
            </a:r>
          </a:p>
          <a:p>
            <a:pPr lvl="1"/>
            <a:r>
              <a:rPr lang="en-US" dirty="0"/>
              <a:t>Student</a:t>
            </a:r>
          </a:p>
          <a:p>
            <a:pPr lvl="1"/>
            <a:r>
              <a:rPr lang="en-US" dirty="0"/>
              <a:t>Faculty</a:t>
            </a:r>
          </a:p>
          <a:p>
            <a:pPr lvl="1"/>
            <a:r>
              <a:rPr lang="en-US" dirty="0"/>
              <a:t>Class</a:t>
            </a:r>
          </a:p>
          <a:p>
            <a:pPr lvl="1"/>
            <a:r>
              <a:rPr lang="en-US" dirty="0"/>
              <a:t>Section</a:t>
            </a:r>
          </a:p>
          <a:p>
            <a:pPr lvl="1"/>
            <a:r>
              <a:rPr lang="en-US" dirty="0"/>
              <a:t>Department</a:t>
            </a:r>
          </a:p>
          <a:p>
            <a:pPr lvl="1"/>
            <a:r>
              <a:rPr lang="en-US" dirty="0"/>
              <a:t>School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And there are some obvious relationships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8A9CFDD-4D59-A941-96C5-15BCF2D06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Columbia University – Conceptual Model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4A2CC2-D42B-2541-872A-CAD009FB0F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0" y="1057275"/>
            <a:ext cx="4796272" cy="302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2797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D1E100D-46D1-AB43-A566-4F772E1D5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Conceptual to Logical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1DEA7321-FB66-0846-AF0F-596FCA63FE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6092" y="578625"/>
            <a:ext cx="3567669" cy="2366844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8363C101-A2E5-7642-A1C8-5B3E16CDB5D4}"/>
              </a:ext>
            </a:extLst>
          </p:cNvPr>
          <p:cNvSpPr/>
          <p:nvPr/>
        </p:nvSpPr>
        <p:spPr>
          <a:xfrm>
            <a:off x="4606925" y="441445"/>
            <a:ext cx="49530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  <a:hlinkClick r:id="rId3"/>
              </a:rPr>
              <a:t>https://www.1keydata.com/datawarehousing/data-modeling-levels.html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C0E6ABF-8471-3F45-9901-78DA02184F56}"/>
              </a:ext>
            </a:extLst>
          </p:cNvPr>
          <p:cNvSpPr/>
          <p:nvPr/>
        </p:nvSpPr>
        <p:spPr>
          <a:xfrm>
            <a:off x="4757640" y="4440445"/>
            <a:ext cx="43434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  <a:hlinkClick r:id="rId3"/>
              </a:rPr>
              <a:t>https://www.1keydata.com/datawarehousing/data-modeling-levels.html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A321210-7DD1-1241-9618-65A37DB3D0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7640" y="2857410"/>
            <a:ext cx="3893743" cy="1673945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09550A-E7C0-404B-9496-43A3AA3E7B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" y="590550"/>
            <a:ext cx="4800600" cy="4038600"/>
          </a:xfrm>
        </p:spPr>
        <p:txBody>
          <a:bodyPr/>
          <a:lstStyle/>
          <a:p>
            <a:r>
              <a:rPr lang="en-US" sz="1800" dirty="0"/>
              <a:t>The preceding material provided a conceptual model for a question on HW1</a:t>
            </a:r>
          </a:p>
          <a:p>
            <a:r>
              <a:rPr lang="en-US" sz="1800" dirty="0"/>
              <a:t>HW 1 requests a </a:t>
            </a:r>
            <a:r>
              <a:rPr lang="en-US" sz="1800" i="1" dirty="0"/>
              <a:t>logical model. </a:t>
            </a:r>
            <a:r>
              <a:rPr lang="en-US" sz="1800" dirty="0"/>
              <a:t>We must add:</a:t>
            </a:r>
          </a:p>
          <a:p>
            <a:pPr lvl="1"/>
            <a:r>
              <a:rPr lang="en-US" sz="1600" dirty="0"/>
              <a:t>Attributes</a:t>
            </a:r>
          </a:p>
          <a:p>
            <a:pPr lvl="1"/>
            <a:r>
              <a:rPr lang="en-US" sz="1600" dirty="0"/>
              <a:t>Primary Keys</a:t>
            </a:r>
          </a:p>
          <a:p>
            <a:pPr lvl="1"/>
            <a:r>
              <a:rPr lang="en-US" sz="1600" dirty="0"/>
              <a:t>Foreign Keys</a:t>
            </a:r>
          </a:p>
          <a:p>
            <a:r>
              <a:rPr lang="en-US" sz="1800" dirty="0"/>
              <a:t>HW 1 reinforces logical modeling concepts:</a:t>
            </a:r>
          </a:p>
          <a:p>
            <a:pPr lvl="1"/>
            <a:r>
              <a:rPr lang="en-US" sz="1600" dirty="0"/>
              <a:t>It is not trying to accurately model a university data model.</a:t>
            </a:r>
          </a:p>
          <a:p>
            <a:pPr lvl="1"/>
            <a:r>
              <a:rPr lang="en-US" sz="1600" dirty="0"/>
              <a:t>Do not worry about perfect semantics.</a:t>
            </a:r>
          </a:p>
          <a:p>
            <a:pPr lvl="1"/>
            <a:r>
              <a:rPr lang="en-US" sz="1600" dirty="0"/>
              <a:t>Just show you understand the concepts.</a:t>
            </a:r>
          </a:p>
          <a:p>
            <a:r>
              <a:rPr lang="en-US" sz="1800" dirty="0"/>
              <a:t>To understand logical models, let’s look</a:t>
            </a:r>
            <a:br>
              <a:rPr lang="en-US" sz="1800" dirty="0"/>
            </a:br>
            <a:r>
              <a:rPr lang="en-US" sz="1800" dirty="0"/>
              <a:t>at the </a:t>
            </a:r>
            <a:r>
              <a:rPr lang="en-US" sz="1800" dirty="0" err="1"/>
              <a:t>Lahman’s</a:t>
            </a:r>
            <a:r>
              <a:rPr lang="en-US" sz="1800" dirty="0"/>
              <a:t> Baseball DB.</a:t>
            </a: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2124733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DA6922A-F012-4D48-B513-36825C9141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 core entity types are:</a:t>
            </a:r>
          </a:p>
          <a:p>
            <a:pPr lvl="1"/>
            <a:r>
              <a:rPr lang="en-US" dirty="0"/>
              <a:t>Person</a:t>
            </a:r>
          </a:p>
          <a:p>
            <a:pPr lvl="1"/>
            <a:r>
              <a:rPr lang="en-US" dirty="0"/>
              <a:t>Team</a:t>
            </a:r>
          </a:p>
          <a:p>
            <a:pPr lvl="1"/>
            <a:r>
              <a:rPr lang="en-US" dirty="0"/>
              <a:t>Appearances</a:t>
            </a:r>
          </a:p>
          <a:p>
            <a:r>
              <a:rPr lang="en-US" dirty="0"/>
              <a:t>The relationship is simple:</a:t>
            </a:r>
          </a:p>
          <a:p>
            <a:pPr lvl="1"/>
            <a:r>
              <a:rPr lang="en-US" dirty="0"/>
              <a:t>Person – Appearance</a:t>
            </a:r>
          </a:p>
          <a:p>
            <a:pPr lvl="1"/>
            <a:r>
              <a:rPr lang="en-US" dirty="0"/>
              <a:t>Appearance – Team</a:t>
            </a:r>
          </a:p>
          <a:p>
            <a:r>
              <a:rPr lang="en-US" dirty="0"/>
              <a:t>We will only do a subset of</a:t>
            </a:r>
            <a:br>
              <a:rPr lang="en-US" dirty="0"/>
            </a:br>
            <a:r>
              <a:rPr lang="en-US" dirty="0"/>
              <a:t>the attributes.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Switch to Notebook and run queries.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F7FB149-4BDC-5543-B415-7307E551DB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Lahman’s</a:t>
            </a:r>
            <a:r>
              <a:rPr lang="en-US" dirty="0"/>
              <a:t> Baseball DB (You will also use)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10BA19-F2C4-DB4A-B5D8-C404C61BFF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9595" y="552450"/>
            <a:ext cx="4119604" cy="4038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05EE546-841C-FAA8-872A-085D8CCC0B43}"/>
              </a:ext>
            </a:extLst>
          </p:cNvPr>
          <p:cNvSpPr txBox="1"/>
          <p:nvPr/>
        </p:nvSpPr>
        <p:spPr>
          <a:xfrm>
            <a:off x="167049" y="4183618"/>
            <a:ext cx="54863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www.seanlahman.com</a:t>
            </a:r>
            <a:r>
              <a:rPr lang="en-US" dirty="0"/>
              <a:t>/baseball-archive/</a:t>
            </a:r>
          </a:p>
        </p:txBody>
      </p:sp>
    </p:spTree>
    <p:extLst>
      <p:ext uri="{BB962C8B-B14F-4D97-AF65-F5344CB8AC3E}">
        <p14:creationId xmlns:p14="http://schemas.microsoft.com/office/powerpoint/2010/main" val="6989985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7E1A135-610C-104B-B7D7-3057B52ABA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super key “test:”</a:t>
            </a:r>
          </a:p>
          <a:p>
            <a:pPr lvl="1"/>
            <a:r>
              <a:rPr lang="en-US" b="1" dirty="0">
                <a:solidFill>
                  <a:srgbClr val="000080"/>
                </a:solidFill>
              </a:rPr>
              <a:t>select </a:t>
            </a:r>
            <a:r>
              <a:rPr lang="en-US" b="1" dirty="0" err="1">
                <a:solidFill>
                  <a:srgbClr val="660E7A"/>
                </a:solidFill>
              </a:rPr>
              <a:t>playerID</a:t>
            </a:r>
            <a:r>
              <a:rPr lang="en-US" dirty="0"/>
              <a:t>, </a:t>
            </a:r>
            <a:r>
              <a:rPr lang="en-US" b="1" dirty="0" err="1">
                <a:solidFill>
                  <a:srgbClr val="660E7A"/>
                </a:solidFill>
              </a:rPr>
              <a:t>teamID</a:t>
            </a:r>
            <a:r>
              <a:rPr lang="en-US" dirty="0"/>
              <a:t>, </a:t>
            </a:r>
            <a:r>
              <a:rPr lang="en-US" b="1" dirty="0" err="1">
                <a:solidFill>
                  <a:srgbClr val="660E7A"/>
                </a:solidFill>
              </a:rPr>
              <a:t>lgID</a:t>
            </a:r>
            <a:r>
              <a:rPr lang="en-US" dirty="0"/>
              <a:t>, </a:t>
            </a:r>
            <a:r>
              <a:rPr lang="en-US" b="1" dirty="0" err="1">
                <a:solidFill>
                  <a:srgbClr val="660E7A"/>
                </a:solidFill>
              </a:rPr>
              <a:t>yearID</a:t>
            </a:r>
            <a:r>
              <a:rPr lang="en-US" dirty="0"/>
              <a:t>, </a:t>
            </a:r>
            <a:r>
              <a:rPr lang="en-US" i="1" dirty="0">
                <a:solidFill>
                  <a:srgbClr val="000080"/>
                </a:solidFill>
              </a:rPr>
              <a:t>count</a:t>
            </a:r>
            <a:r>
              <a:rPr lang="en-US" dirty="0"/>
              <a:t>(</a:t>
            </a:r>
            <a:r>
              <a:rPr lang="en-US" i="1" dirty="0"/>
              <a:t>*</a:t>
            </a:r>
            <a:r>
              <a:rPr lang="en-US" dirty="0"/>
              <a:t>) </a:t>
            </a:r>
            <a:r>
              <a:rPr lang="en-US" b="1" dirty="0">
                <a:solidFill>
                  <a:srgbClr val="000080"/>
                </a:solidFill>
              </a:rPr>
              <a:t>as count from </a:t>
            </a:r>
            <a:r>
              <a:rPr lang="en-US" dirty="0"/>
              <a:t>appearances </a:t>
            </a:r>
            <a:r>
              <a:rPr lang="en-US" b="1" dirty="0">
                <a:solidFill>
                  <a:srgbClr val="000080"/>
                </a:solidFill>
              </a:rPr>
              <a:t>group by</a:t>
            </a:r>
            <a:br>
              <a:rPr lang="en-US" b="1" dirty="0">
                <a:solidFill>
                  <a:srgbClr val="000080"/>
                </a:solidFill>
              </a:rPr>
            </a:br>
            <a:r>
              <a:rPr lang="en-US" b="1" dirty="0">
                <a:solidFill>
                  <a:srgbClr val="000080"/>
                </a:solidFill>
              </a:rPr>
              <a:t>    </a:t>
            </a:r>
            <a:r>
              <a:rPr lang="en-US" b="1" dirty="0" err="1">
                <a:solidFill>
                  <a:srgbClr val="660E7A"/>
                </a:solidFill>
              </a:rPr>
              <a:t>playerID</a:t>
            </a:r>
            <a:r>
              <a:rPr lang="en-US" dirty="0"/>
              <a:t>, </a:t>
            </a:r>
            <a:r>
              <a:rPr lang="en-US" b="1" dirty="0" err="1">
                <a:solidFill>
                  <a:srgbClr val="660E7A"/>
                </a:solidFill>
              </a:rPr>
              <a:t>teamID</a:t>
            </a:r>
            <a:r>
              <a:rPr lang="en-US" dirty="0"/>
              <a:t>, </a:t>
            </a:r>
            <a:r>
              <a:rPr lang="en-US" b="1" dirty="0" err="1">
                <a:solidFill>
                  <a:srgbClr val="660E7A"/>
                </a:solidFill>
              </a:rPr>
              <a:t>yearID</a:t>
            </a:r>
            <a:r>
              <a:rPr lang="en-US" b="1" dirty="0">
                <a:solidFill>
                  <a:srgbClr val="660E7A"/>
                </a:solidFill>
              </a:rPr>
              <a:t> </a:t>
            </a:r>
            <a:r>
              <a:rPr lang="en-US" b="1" dirty="0">
                <a:solidFill>
                  <a:srgbClr val="000080"/>
                </a:solidFill>
              </a:rPr>
              <a:t>order by count desc limit </a:t>
            </a:r>
            <a:r>
              <a:rPr lang="en-US" dirty="0">
                <a:solidFill>
                  <a:srgbClr val="0000FF"/>
                </a:solidFill>
              </a:rPr>
              <a:t>10</a:t>
            </a:r>
            <a:r>
              <a:rPr lang="en-US" dirty="0"/>
              <a:t>;</a:t>
            </a:r>
          </a:p>
          <a:p>
            <a:r>
              <a:rPr lang="en-US" dirty="0"/>
              <a:t>A candidate key “test:”</a:t>
            </a:r>
          </a:p>
          <a:p>
            <a:pPr lvl="1"/>
            <a:r>
              <a:rPr lang="en-US" b="1" dirty="0">
                <a:solidFill>
                  <a:srgbClr val="000080"/>
                </a:solidFill>
              </a:rPr>
              <a:t>select </a:t>
            </a:r>
            <a:r>
              <a:rPr lang="en-US" b="1" dirty="0" err="1">
                <a:solidFill>
                  <a:srgbClr val="660E7A"/>
                </a:solidFill>
              </a:rPr>
              <a:t>playerID</a:t>
            </a:r>
            <a:r>
              <a:rPr lang="en-US" dirty="0"/>
              <a:t>, </a:t>
            </a:r>
            <a:r>
              <a:rPr lang="en-US" b="1" dirty="0" err="1">
                <a:solidFill>
                  <a:srgbClr val="660E7A"/>
                </a:solidFill>
              </a:rPr>
              <a:t>teamID</a:t>
            </a:r>
            <a:r>
              <a:rPr lang="en-US" dirty="0"/>
              <a:t>,  </a:t>
            </a:r>
            <a:r>
              <a:rPr lang="en-US" b="1" dirty="0" err="1">
                <a:solidFill>
                  <a:srgbClr val="660E7A"/>
                </a:solidFill>
              </a:rPr>
              <a:t>yearID</a:t>
            </a:r>
            <a:r>
              <a:rPr lang="en-US" dirty="0"/>
              <a:t>, </a:t>
            </a:r>
            <a:r>
              <a:rPr lang="en-US" i="1" dirty="0">
                <a:solidFill>
                  <a:srgbClr val="000080"/>
                </a:solidFill>
              </a:rPr>
              <a:t>count</a:t>
            </a:r>
            <a:r>
              <a:rPr lang="en-US" dirty="0"/>
              <a:t>(</a:t>
            </a:r>
            <a:r>
              <a:rPr lang="en-US" i="1" dirty="0"/>
              <a:t>*</a:t>
            </a:r>
            <a:r>
              <a:rPr lang="en-US" dirty="0"/>
              <a:t>) </a:t>
            </a:r>
            <a:r>
              <a:rPr lang="en-US" b="1" dirty="0">
                <a:solidFill>
                  <a:srgbClr val="000080"/>
                </a:solidFill>
              </a:rPr>
              <a:t>as count from </a:t>
            </a:r>
            <a:r>
              <a:rPr lang="en-US" dirty="0"/>
              <a:t>appearances </a:t>
            </a:r>
            <a:r>
              <a:rPr lang="en-US" b="1" dirty="0">
                <a:solidFill>
                  <a:srgbClr val="000080"/>
                </a:solidFill>
              </a:rPr>
              <a:t>group by</a:t>
            </a:r>
            <a:br>
              <a:rPr lang="en-US" b="1" dirty="0">
                <a:solidFill>
                  <a:srgbClr val="000080"/>
                </a:solidFill>
              </a:rPr>
            </a:br>
            <a:r>
              <a:rPr lang="en-US" b="1" dirty="0">
                <a:solidFill>
                  <a:srgbClr val="000080"/>
                </a:solidFill>
              </a:rPr>
              <a:t>    </a:t>
            </a:r>
            <a:r>
              <a:rPr lang="en-US" b="1" dirty="0" err="1">
                <a:solidFill>
                  <a:srgbClr val="660E7A"/>
                </a:solidFill>
              </a:rPr>
              <a:t>playerID</a:t>
            </a:r>
            <a:r>
              <a:rPr lang="en-US" dirty="0"/>
              <a:t>, </a:t>
            </a:r>
            <a:r>
              <a:rPr lang="en-US" b="1" dirty="0" err="1">
                <a:solidFill>
                  <a:srgbClr val="660E7A"/>
                </a:solidFill>
              </a:rPr>
              <a:t>teamID</a:t>
            </a:r>
            <a:r>
              <a:rPr lang="en-US" dirty="0"/>
              <a:t>, </a:t>
            </a:r>
            <a:r>
              <a:rPr lang="en-US" b="1" dirty="0" err="1">
                <a:solidFill>
                  <a:srgbClr val="660E7A"/>
                </a:solidFill>
              </a:rPr>
              <a:t>yearID</a:t>
            </a:r>
            <a:r>
              <a:rPr lang="en-US" b="1" dirty="0">
                <a:solidFill>
                  <a:srgbClr val="660E7A"/>
                </a:solidFill>
              </a:rPr>
              <a:t> </a:t>
            </a:r>
            <a:r>
              <a:rPr lang="en-US" b="1" dirty="0">
                <a:solidFill>
                  <a:srgbClr val="000080"/>
                </a:solidFill>
              </a:rPr>
              <a:t>order by count desc limit </a:t>
            </a:r>
            <a:r>
              <a:rPr lang="en-US" dirty="0">
                <a:solidFill>
                  <a:srgbClr val="0000FF"/>
                </a:solidFill>
              </a:rPr>
              <a:t>10</a:t>
            </a:r>
            <a:r>
              <a:rPr lang="en-US" dirty="0"/>
              <a:t>;</a:t>
            </a:r>
          </a:p>
          <a:p>
            <a:r>
              <a:rPr lang="en-US" dirty="0"/>
              <a:t>A foreign key ”test:”</a:t>
            </a:r>
          </a:p>
          <a:p>
            <a:pPr lvl="1"/>
            <a:r>
              <a:rPr lang="en-US" b="1" dirty="0">
                <a:solidFill>
                  <a:srgbClr val="000080"/>
                </a:solidFill>
              </a:rPr>
              <a:t>select </a:t>
            </a:r>
            <a:r>
              <a:rPr lang="en-US" i="1" dirty="0"/>
              <a:t>* </a:t>
            </a:r>
            <a:r>
              <a:rPr lang="en-US" b="1" dirty="0">
                <a:solidFill>
                  <a:srgbClr val="000080"/>
                </a:solidFill>
              </a:rPr>
              <a:t>from </a:t>
            </a:r>
            <a:r>
              <a:rPr lang="en-US" dirty="0"/>
              <a:t>appearances </a:t>
            </a:r>
            <a:r>
              <a:rPr lang="en-US" b="1" dirty="0">
                <a:solidFill>
                  <a:srgbClr val="000080"/>
                </a:solidFill>
              </a:rPr>
              <a:t>where</a:t>
            </a:r>
            <a:br>
              <a:rPr lang="en-US" b="1" dirty="0">
                <a:solidFill>
                  <a:srgbClr val="000080"/>
                </a:solidFill>
              </a:rPr>
            </a:br>
            <a:r>
              <a:rPr lang="en-US" b="1" dirty="0">
                <a:solidFill>
                  <a:srgbClr val="000080"/>
                </a:solidFill>
              </a:rPr>
              <a:t>    </a:t>
            </a:r>
            <a:r>
              <a:rPr lang="en-US" b="1" dirty="0" err="1">
                <a:solidFill>
                  <a:srgbClr val="660E7A"/>
                </a:solidFill>
              </a:rPr>
              <a:t>playerID</a:t>
            </a:r>
            <a:r>
              <a:rPr lang="en-US" b="1" dirty="0">
                <a:solidFill>
                  <a:srgbClr val="660E7A"/>
                </a:solidFill>
              </a:rPr>
              <a:t> </a:t>
            </a:r>
            <a:r>
              <a:rPr lang="en-US" b="1" dirty="0">
                <a:solidFill>
                  <a:srgbClr val="000080"/>
                </a:solidFill>
              </a:rPr>
              <a:t>not in </a:t>
            </a:r>
            <a:r>
              <a:rPr lang="en-US" dirty="0"/>
              <a:t>(</a:t>
            </a:r>
            <a:r>
              <a:rPr lang="en-US" b="1" dirty="0">
                <a:solidFill>
                  <a:srgbClr val="000080"/>
                </a:solidFill>
              </a:rPr>
              <a:t>select </a:t>
            </a:r>
            <a:r>
              <a:rPr lang="en-US" b="1" dirty="0" err="1">
                <a:solidFill>
                  <a:srgbClr val="660E7A"/>
                </a:solidFill>
              </a:rPr>
              <a:t>playerID</a:t>
            </a:r>
            <a:r>
              <a:rPr lang="en-US" b="1" dirty="0">
                <a:solidFill>
                  <a:srgbClr val="660E7A"/>
                </a:solidFill>
              </a:rPr>
              <a:t> </a:t>
            </a:r>
            <a:r>
              <a:rPr lang="en-US" b="1" dirty="0">
                <a:solidFill>
                  <a:srgbClr val="000080"/>
                </a:solidFill>
              </a:rPr>
              <a:t>from </a:t>
            </a:r>
            <a:r>
              <a:rPr lang="en-US" dirty="0"/>
              <a:t>people)</a:t>
            </a:r>
          </a:p>
          <a:p>
            <a:pPr lvl="1"/>
            <a:r>
              <a:rPr lang="en-US" b="1" dirty="0">
                <a:solidFill>
                  <a:srgbClr val="000080"/>
                </a:solidFill>
              </a:rPr>
              <a:t>select </a:t>
            </a:r>
            <a:r>
              <a:rPr lang="en-US" i="1" dirty="0"/>
              <a:t>* </a:t>
            </a:r>
            <a:r>
              <a:rPr lang="en-US" b="1" dirty="0">
                <a:solidFill>
                  <a:srgbClr val="000080"/>
                </a:solidFill>
              </a:rPr>
              <a:t>from </a:t>
            </a:r>
            <a:r>
              <a:rPr lang="en-US" dirty="0"/>
              <a:t>appearances </a:t>
            </a:r>
            <a:r>
              <a:rPr lang="en-US" b="1" dirty="0">
                <a:solidFill>
                  <a:srgbClr val="000080"/>
                </a:solidFill>
              </a:rPr>
              <a:t>where</a:t>
            </a:r>
            <a:br>
              <a:rPr lang="en-US" b="1" dirty="0">
                <a:solidFill>
                  <a:srgbClr val="000080"/>
                </a:solidFill>
              </a:rPr>
            </a:br>
            <a:r>
              <a:rPr lang="en-US" b="1" dirty="0">
                <a:solidFill>
                  <a:srgbClr val="000080"/>
                </a:solidFill>
              </a:rPr>
              <a:t>    not </a:t>
            </a:r>
            <a:r>
              <a:rPr lang="en-US" i="1" dirty="0">
                <a:solidFill>
                  <a:srgbClr val="000080"/>
                </a:solidFill>
              </a:rPr>
              <a:t>exists </a:t>
            </a:r>
            <a:r>
              <a:rPr lang="en-US" dirty="0"/>
              <a:t>(</a:t>
            </a:r>
            <a:r>
              <a:rPr lang="en-US" b="1" dirty="0">
                <a:solidFill>
                  <a:srgbClr val="000080"/>
                </a:solidFill>
              </a:rPr>
              <a:t>select </a:t>
            </a:r>
            <a:r>
              <a:rPr lang="en-US" i="1" dirty="0"/>
              <a:t>* </a:t>
            </a:r>
            <a:r>
              <a:rPr lang="en-US" b="1" dirty="0">
                <a:solidFill>
                  <a:srgbClr val="000080"/>
                </a:solidFill>
              </a:rPr>
              <a:t>from </a:t>
            </a:r>
            <a:r>
              <a:rPr lang="en-US" dirty="0"/>
              <a:t>teams </a:t>
            </a:r>
            <a:r>
              <a:rPr lang="en-US" b="1" dirty="0">
                <a:solidFill>
                  <a:srgbClr val="000080"/>
                </a:solidFill>
              </a:rPr>
              <a:t>where</a:t>
            </a:r>
            <a:br>
              <a:rPr lang="en-US" b="1" dirty="0">
                <a:solidFill>
                  <a:srgbClr val="000080"/>
                </a:solidFill>
              </a:rPr>
            </a:br>
            <a:r>
              <a:rPr lang="en-US" b="1" dirty="0">
                <a:solidFill>
                  <a:srgbClr val="000080"/>
                </a:solidFill>
              </a:rPr>
              <a:t>        </a:t>
            </a:r>
            <a:r>
              <a:rPr lang="en-US" dirty="0" err="1"/>
              <a:t>appearances.</a:t>
            </a:r>
            <a:r>
              <a:rPr lang="en-US" b="1" dirty="0" err="1">
                <a:solidFill>
                  <a:srgbClr val="660E7A"/>
                </a:solidFill>
              </a:rPr>
              <a:t>teamID</a:t>
            </a:r>
            <a:r>
              <a:rPr lang="en-US" dirty="0"/>
              <a:t>=</a:t>
            </a:r>
            <a:r>
              <a:rPr lang="en-US" dirty="0" err="1"/>
              <a:t>teams.</a:t>
            </a:r>
            <a:r>
              <a:rPr lang="en-US" b="1" dirty="0" err="1">
                <a:solidFill>
                  <a:srgbClr val="660E7A"/>
                </a:solidFill>
              </a:rPr>
              <a:t>teamID</a:t>
            </a:r>
            <a:r>
              <a:rPr lang="en-US" b="1" dirty="0">
                <a:solidFill>
                  <a:srgbClr val="660E7A"/>
                </a:solidFill>
              </a:rPr>
              <a:t> </a:t>
            </a:r>
            <a:r>
              <a:rPr lang="en-US" b="1" dirty="0">
                <a:solidFill>
                  <a:srgbClr val="000080"/>
                </a:solidFill>
              </a:rPr>
              <a:t>and </a:t>
            </a:r>
            <a:r>
              <a:rPr lang="en-US" dirty="0" err="1"/>
              <a:t>appearances.</a:t>
            </a:r>
            <a:r>
              <a:rPr lang="en-US" b="1" dirty="0" err="1">
                <a:solidFill>
                  <a:srgbClr val="660E7A"/>
                </a:solidFill>
              </a:rPr>
              <a:t>yearID</a:t>
            </a:r>
            <a:r>
              <a:rPr lang="en-US" dirty="0"/>
              <a:t>=</a:t>
            </a:r>
            <a:r>
              <a:rPr lang="en-US" dirty="0" err="1"/>
              <a:t>teams.</a:t>
            </a:r>
            <a:r>
              <a:rPr lang="en-US" b="1" dirty="0" err="1">
                <a:solidFill>
                  <a:srgbClr val="660E7A"/>
                </a:solidFill>
              </a:rPr>
              <a:t>yearID</a:t>
            </a:r>
            <a:r>
              <a:rPr lang="en-US" b="1" dirty="0">
                <a:solidFill>
                  <a:srgbClr val="660E7A"/>
                </a:solidFill>
              </a:rPr>
              <a:t> </a:t>
            </a:r>
            <a:r>
              <a:rPr lang="en-US" b="1" dirty="0">
                <a:solidFill>
                  <a:srgbClr val="000080"/>
                </a:solidFill>
              </a:rPr>
              <a:t>and 		</a:t>
            </a:r>
            <a:r>
              <a:rPr lang="en-US" dirty="0" err="1"/>
              <a:t>appearances.</a:t>
            </a:r>
            <a:r>
              <a:rPr lang="en-US" b="1" dirty="0" err="1">
                <a:solidFill>
                  <a:srgbClr val="660E7A"/>
                </a:solidFill>
              </a:rPr>
              <a:t>lgID</a:t>
            </a:r>
            <a:r>
              <a:rPr lang="en-US" dirty="0"/>
              <a:t>=</a:t>
            </a:r>
            <a:r>
              <a:rPr lang="en-US" dirty="0" err="1"/>
              <a:t>teams.</a:t>
            </a:r>
            <a:r>
              <a:rPr lang="en-US" b="1" dirty="0" err="1">
                <a:solidFill>
                  <a:srgbClr val="660E7A"/>
                </a:solidFill>
              </a:rPr>
              <a:t>lgID</a:t>
            </a:r>
            <a:r>
              <a:rPr lang="en-US" dirty="0"/>
              <a:t>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A527876-C81F-D546-9243-23AB45B68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Interesting Queries</a:t>
            </a:r>
          </a:p>
        </p:txBody>
      </p:sp>
    </p:spTree>
    <p:extLst>
      <p:ext uri="{BB962C8B-B14F-4D97-AF65-F5344CB8AC3E}">
        <p14:creationId xmlns:p14="http://schemas.microsoft.com/office/powerpoint/2010/main" val="41180132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CA88A7B-C693-8C41-9C1E-52B65B8D11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Candidate Key</a:t>
            </a:r>
          </a:p>
          <a:p>
            <a:pPr lvl="1"/>
            <a:r>
              <a:rPr lang="en-US" dirty="0"/>
              <a:t>Unique</a:t>
            </a:r>
          </a:p>
          <a:p>
            <a:pPr lvl="1"/>
            <a:r>
              <a:rPr lang="en-US" dirty="0"/>
              <a:t>Minimal number of columns</a:t>
            </a:r>
          </a:p>
          <a:p>
            <a:pPr lvl="1"/>
            <a:r>
              <a:rPr lang="en-US" dirty="0"/>
              <a:t>(UNI)</a:t>
            </a:r>
          </a:p>
          <a:p>
            <a:r>
              <a:rPr lang="en-US" dirty="0"/>
              <a:t>Super Key</a:t>
            </a:r>
          </a:p>
          <a:p>
            <a:pPr lvl="1"/>
            <a:r>
              <a:rPr lang="en-US" dirty="0"/>
              <a:t>(UNI, </a:t>
            </a:r>
            <a:r>
              <a:rPr lang="en-US" dirty="0" err="1"/>
              <a:t>last_name</a:t>
            </a:r>
            <a:r>
              <a:rPr lang="en-US" dirty="0"/>
              <a:t>)</a:t>
            </a:r>
          </a:p>
          <a:p>
            <a:r>
              <a:rPr lang="en-US" dirty="0"/>
              <a:t>Student</a:t>
            </a:r>
          </a:p>
          <a:p>
            <a:pPr lvl="1"/>
            <a:r>
              <a:rPr lang="en-US" dirty="0" err="1"/>
              <a:t>Student_ID</a:t>
            </a:r>
            <a:endParaRPr lang="en-US" dirty="0"/>
          </a:p>
          <a:p>
            <a:pPr lvl="1"/>
            <a:r>
              <a:rPr lang="en-US" dirty="0"/>
              <a:t>UNI</a:t>
            </a:r>
          </a:p>
          <a:p>
            <a:pPr lvl="1"/>
            <a:r>
              <a:rPr lang="en-US" dirty="0"/>
              <a:t>Email Unique (never same one twice. But I may not know </a:t>
            </a:r>
            <a:r>
              <a:rPr lang="en-US" dirty="0">
                <a:sym typeface="Wingdings" pitchFamily="2" charset="2"/>
              </a:rPr>
              <a:t> NULL)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A6AE192-1726-5647-95F2-4599540D0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Ideas</a:t>
            </a:r>
          </a:p>
        </p:txBody>
      </p:sp>
    </p:spTree>
    <p:extLst>
      <p:ext uri="{BB962C8B-B14F-4D97-AF65-F5344CB8AC3E}">
        <p14:creationId xmlns:p14="http://schemas.microsoft.com/office/powerpoint/2010/main" val="41099629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0BB7E03-7C8A-755C-3F6E-08C4F5F4D6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(dff9, Ferguson, Donald, </a:t>
            </a:r>
            <a:r>
              <a:rPr lang="en-US" dirty="0">
                <a:hlinkClick r:id="rId2"/>
              </a:rPr>
              <a:t>dff@cs.columbia.edu</a:t>
            </a:r>
            <a:r>
              <a:rPr lang="en-US" dirty="0"/>
              <a:t>)</a:t>
            </a:r>
          </a:p>
          <a:p>
            <a:r>
              <a:rPr lang="en-US" dirty="0"/>
              <a:t>(dff9, Ferguson, Donald, …)</a:t>
            </a:r>
          </a:p>
          <a:p>
            <a:r>
              <a:rPr lang="en-US" dirty="0"/>
              <a:t>(dff9, Ferguson, Douglas, …)</a:t>
            </a:r>
          </a:p>
          <a:p>
            <a:pPr lvl="1"/>
            <a:r>
              <a:rPr lang="en-US" dirty="0"/>
              <a:t>(</a:t>
            </a:r>
            <a:r>
              <a:rPr lang="en-US" dirty="0" err="1"/>
              <a:t>uni</a:t>
            </a:r>
            <a:r>
              <a:rPr lang="en-US" dirty="0"/>
              <a:t>, </a:t>
            </a:r>
            <a:r>
              <a:rPr lang="en-US" dirty="0" err="1"/>
              <a:t>last_name</a:t>
            </a:r>
            <a:r>
              <a:rPr lang="en-US" dirty="0"/>
              <a:t>) </a:t>
            </a:r>
            <a:r>
              <a:rPr lang="en-US" dirty="0">
                <a:sym typeface="Wingdings" pitchFamily="2" charset="2"/>
              </a:rPr>
              <a:t> Super Key</a:t>
            </a:r>
          </a:p>
          <a:p>
            <a:pPr lvl="1"/>
            <a:r>
              <a:rPr lang="en-US" dirty="0">
                <a:sym typeface="Wingdings" pitchFamily="2" charset="2"/>
              </a:rPr>
              <a:t>(</a:t>
            </a:r>
            <a:r>
              <a:rPr lang="en-US" dirty="0" err="1">
                <a:sym typeface="Wingdings" pitchFamily="2" charset="2"/>
              </a:rPr>
              <a:t>uni</a:t>
            </a:r>
            <a:r>
              <a:rPr lang="en-US" dirty="0">
                <a:sym typeface="Wingdings" pitchFamily="2" charset="2"/>
              </a:rPr>
              <a:t>)  Super Key</a:t>
            </a:r>
          </a:p>
          <a:p>
            <a:r>
              <a:rPr lang="en-US" dirty="0">
                <a:sym typeface="Wingdings" pitchFamily="2" charset="2"/>
              </a:rPr>
              <a:t>Candidate is a minimal super key</a:t>
            </a:r>
          </a:p>
          <a:p>
            <a:pPr lvl="1"/>
            <a:r>
              <a:rPr lang="en-US" dirty="0">
                <a:sym typeface="Wingdings" pitchFamily="2" charset="2"/>
              </a:rPr>
              <a:t>(</a:t>
            </a:r>
            <a:r>
              <a:rPr lang="en-US" dirty="0" err="1">
                <a:sym typeface="Wingdings" pitchFamily="2" charset="2"/>
              </a:rPr>
              <a:t>uni</a:t>
            </a:r>
            <a:r>
              <a:rPr lang="en-US" dirty="0">
                <a:sym typeface="Wingdings" pitchFamily="2" charset="2"/>
              </a:rPr>
              <a:t>)</a:t>
            </a:r>
          </a:p>
          <a:p>
            <a:pPr lvl="1"/>
            <a:r>
              <a:rPr lang="en-US" dirty="0">
                <a:sym typeface="Wingdings" pitchFamily="2" charset="2"/>
              </a:rPr>
              <a:t>(email)</a:t>
            </a:r>
          </a:p>
          <a:p>
            <a:r>
              <a:rPr lang="en-US" dirty="0">
                <a:sym typeface="Wingdings" pitchFamily="2" charset="2"/>
              </a:rPr>
              <a:t>Primary is arbitrarily chosen candidate key: UNI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3901B13-61FC-A17B-CE94-D7FFFE10C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F4DB856-2045-668D-5948-C9888EB2FA82}"/>
              </a:ext>
            </a:extLst>
          </p:cNvPr>
          <p:cNvSpPr/>
          <p:nvPr/>
        </p:nvSpPr>
        <p:spPr>
          <a:xfrm>
            <a:off x="4876800" y="1276350"/>
            <a:ext cx="3657600" cy="23622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50" dirty="0"/>
              <a:t>Super Key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8E94E8C-E249-5E8D-00E1-EF504BF50FB7}"/>
              </a:ext>
            </a:extLst>
          </p:cNvPr>
          <p:cNvSpPr/>
          <p:nvPr/>
        </p:nvSpPr>
        <p:spPr>
          <a:xfrm>
            <a:off x="5334000" y="1885950"/>
            <a:ext cx="2819400" cy="151701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50" dirty="0"/>
              <a:t>Candidate</a:t>
            </a:r>
            <a:br>
              <a:rPr lang="en-US" sz="1050" dirty="0"/>
            </a:br>
            <a:r>
              <a:rPr lang="en-US" sz="1050" dirty="0"/>
              <a:t>Key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C03AB0F-CC50-AA45-1B71-ECE53353E19E}"/>
              </a:ext>
            </a:extLst>
          </p:cNvPr>
          <p:cNvSpPr/>
          <p:nvPr/>
        </p:nvSpPr>
        <p:spPr>
          <a:xfrm>
            <a:off x="5791200" y="2490216"/>
            <a:ext cx="1219200" cy="7874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50" dirty="0"/>
              <a:t>Primary</a:t>
            </a:r>
            <a:br>
              <a:rPr lang="en-US" sz="1050" dirty="0"/>
            </a:br>
            <a:r>
              <a:rPr lang="en-US" sz="1050" dirty="0"/>
              <a:t>Key</a:t>
            </a:r>
          </a:p>
        </p:txBody>
      </p:sp>
    </p:spTree>
    <p:extLst>
      <p:ext uri="{BB962C8B-B14F-4D97-AF65-F5344CB8AC3E}">
        <p14:creationId xmlns:p14="http://schemas.microsoft.com/office/powerpoint/2010/main" val="14147127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7" name="Picture 1" descr="16x9_grey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048" y="-193508"/>
            <a:ext cx="916204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pic>
        <p:nvPicPr>
          <p:cNvPr id="9219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0" name="TextBox 8"/>
          <p:cNvSpPr txBox="1">
            <a:spLocks noChangeArrowheads="1"/>
          </p:cNvSpPr>
          <p:nvPr/>
        </p:nvSpPr>
        <p:spPr bwMode="auto">
          <a:xfrm>
            <a:off x="0" y="1352550"/>
            <a:ext cx="9144000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2800" i="1" dirty="0">
                <a:solidFill>
                  <a:schemeClr val="bg1"/>
                </a:solidFill>
              </a:rPr>
              <a:t>Used </a:t>
            </a:r>
            <a:r>
              <a:rPr lang="en-US" altLang="en-US" sz="2800" i="1" dirty="0" err="1">
                <a:solidFill>
                  <a:schemeClr val="bg1"/>
                </a:solidFill>
              </a:rPr>
              <a:t>Lucidchart</a:t>
            </a:r>
            <a:r>
              <a:rPr lang="en-US" altLang="en-US" sz="2800" i="1" dirty="0">
                <a:solidFill>
                  <a:schemeClr val="bg1"/>
                </a:solidFill>
              </a:rPr>
              <a:t> to show top-down</a:t>
            </a:r>
            <a:br>
              <a:rPr lang="en-US" altLang="en-US" sz="2800" i="1" dirty="0">
                <a:solidFill>
                  <a:schemeClr val="bg1"/>
                </a:solidFill>
              </a:rPr>
            </a:br>
            <a:r>
              <a:rPr lang="en-US" altLang="en-US" sz="2800" i="1" dirty="0">
                <a:solidFill>
                  <a:schemeClr val="bg1"/>
                </a:solidFill>
              </a:rPr>
              <a:t>modeling for a university.</a:t>
            </a: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1EB71C94-DE7D-7242-AFF4-A292E07C58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695825"/>
            <a:ext cx="6781800" cy="350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lnSpc>
                <a:spcPts val="2400"/>
              </a:lnSpc>
            </a:pPr>
            <a:fld id="{A057C3CF-FEF9-2D44-911E-86B89DEEE20D}" type="slidenum">
              <a:rPr lang="en-US" altLang="en-US" sz="800" b="1">
                <a:solidFill>
                  <a:schemeClr val="bg1"/>
                </a:solidFill>
              </a:rPr>
              <a:pPr>
                <a:lnSpc>
                  <a:spcPts val="2400"/>
                </a:lnSpc>
              </a:pPr>
              <a:t>36</a:t>
            </a:fld>
            <a:r>
              <a:rPr lang="en-US" altLang="en-US" sz="800" b="1" dirty="0">
                <a:solidFill>
                  <a:schemeClr val="bg1"/>
                </a:solidFill>
              </a:rPr>
              <a:t> </a:t>
            </a:r>
            <a:r>
              <a:rPr lang="en-US" altLang="en-US" sz="800" dirty="0">
                <a:solidFill>
                  <a:schemeClr val="bg1"/>
                </a:solidFill>
              </a:rPr>
              <a:t>|</a:t>
            </a:r>
            <a:r>
              <a:rPr lang="en-US" altLang="en-US" sz="800" b="1" dirty="0">
                <a:solidFill>
                  <a:schemeClr val="bg1"/>
                </a:solidFill>
              </a:rPr>
              <a:t> COMS W4111_002_2023_3: Lecture 2: ER, Relational, SQL (II) 		© Donald F. Ferguson, 2023</a:t>
            </a:r>
            <a:endParaRPr lang="en-US" altLang="en-US" sz="8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169783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Picture 11" descr="16x9_BG-08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pic>
        <p:nvPicPr>
          <p:cNvPr id="10243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4" name="TextBox 8"/>
          <p:cNvSpPr txBox="1">
            <a:spLocks noChangeArrowheads="1"/>
          </p:cNvSpPr>
          <p:nvPr/>
        </p:nvSpPr>
        <p:spPr bwMode="auto">
          <a:xfrm>
            <a:off x="0" y="1650653"/>
            <a:ext cx="9144000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>
              <a:spcBef>
                <a:spcPts val="0"/>
              </a:spcBef>
            </a:pPr>
            <a:r>
              <a:rPr lang="en-US" sz="3200" dirty="0">
                <a:solidFill>
                  <a:schemeClr val="bg1"/>
                </a:solidFill>
              </a:rPr>
              <a:t>Relation Model and Algebra</a:t>
            </a:r>
          </a:p>
          <a:p>
            <a:pPr algn="ctr"/>
            <a:endParaRPr lang="en-US" altLang="en-US" sz="3200" i="1" dirty="0">
              <a:solidFill>
                <a:schemeClr val="bg1"/>
              </a:solidFill>
            </a:endParaRP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ADE92EC1-BB1F-DD49-A4F2-45F94346BC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695825"/>
            <a:ext cx="6781800" cy="350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lnSpc>
                <a:spcPts val="2400"/>
              </a:lnSpc>
            </a:pPr>
            <a:fld id="{A057C3CF-FEF9-2D44-911E-86B89DEEE20D}" type="slidenum">
              <a:rPr lang="en-US" altLang="en-US" sz="800" b="1">
                <a:solidFill>
                  <a:schemeClr val="bg1"/>
                </a:solidFill>
              </a:rPr>
              <a:pPr>
                <a:lnSpc>
                  <a:spcPts val="2400"/>
                </a:lnSpc>
              </a:pPr>
              <a:t>37</a:t>
            </a:fld>
            <a:r>
              <a:rPr lang="en-US" altLang="en-US" sz="800" b="1" dirty="0">
                <a:solidFill>
                  <a:schemeClr val="bg1"/>
                </a:solidFill>
              </a:rPr>
              <a:t> </a:t>
            </a:r>
            <a:r>
              <a:rPr lang="en-US" altLang="en-US" sz="800" dirty="0">
                <a:solidFill>
                  <a:schemeClr val="bg1"/>
                </a:solidFill>
              </a:rPr>
              <a:t>|</a:t>
            </a:r>
            <a:r>
              <a:rPr lang="en-US" altLang="en-US" sz="800" b="1" dirty="0">
                <a:solidFill>
                  <a:schemeClr val="bg1"/>
                </a:solidFill>
              </a:rPr>
              <a:t> COMS W4111_002_2023_3: Lecture 2: ER, Relational, SQL (I) 		© Donald F. Ferguson, 2023</a:t>
            </a:r>
            <a:endParaRPr lang="en-US" altLang="en-US" sz="8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498192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7" name="Picture 1" descr="16x9_grey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024" y="-171450"/>
            <a:ext cx="916204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pic>
        <p:nvPicPr>
          <p:cNvPr id="9219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0" name="TextBox 8"/>
          <p:cNvSpPr txBox="1">
            <a:spLocks noChangeArrowheads="1"/>
          </p:cNvSpPr>
          <p:nvPr/>
        </p:nvSpPr>
        <p:spPr bwMode="auto">
          <a:xfrm>
            <a:off x="0" y="1352550"/>
            <a:ext cx="914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2800" i="1" dirty="0">
                <a:solidFill>
                  <a:schemeClr val="bg1"/>
                </a:solidFill>
              </a:rPr>
              <a:t>Schema Definition</a:t>
            </a: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1EB71C94-DE7D-7242-AFF4-A292E07C58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695825"/>
            <a:ext cx="6781800" cy="350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lnSpc>
                <a:spcPts val="2400"/>
              </a:lnSpc>
            </a:pPr>
            <a:fld id="{A057C3CF-FEF9-2D44-911E-86B89DEEE20D}" type="slidenum">
              <a:rPr lang="en-US" altLang="en-US" sz="800" b="1">
                <a:solidFill>
                  <a:schemeClr val="bg1"/>
                </a:solidFill>
              </a:rPr>
              <a:pPr>
                <a:lnSpc>
                  <a:spcPts val="2400"/>
                </a:lnSpc>
              </a:pPr>
              <a:t>38</a:t>
            </a:fld>
            <a:r>
              <a:rPr lang="en-US" altLang="en-US" sz="800" b="1" dirty="0">
                <a:solidFill>
                  <a:schemeClr val="bg1"/>
                </a:solidFill>
              </a:rPr>
              <a:t> </a:t>
            </a:r>
            <a:r>
              <a:rPr lang="en-US" altLang="en-US" sz="800" dirty="0">
                <a:solidFill>
                  <a:schemeClr val="bg1"/>
                </a:solidFill>
              </a:rPr>
              <a:t>|</a:t>
            </a:r>
            <a:r>
              <a:rPr lang="en-US" altLang="en-US" sz="800" b="1" dirty="0">
                <a:solidFill>
                  <a:schemeClr val="bg1"/>
                </a:solidFill>
              </a:rPr>
              <a:t> COMS W4111_002_2023_3: Lecture 2: ER, Relational, SQL (II) 		© Donald F. Ferguson, 2023</a:t>
            </a:r>
            <a:endParaRPr lang="en-US" altLang="en-US" sz="8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607296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854F0463-7EC5-664E-ACEB-E0A4C5BB3F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" y="2331716"/>
            <a:ext cx="8991600" cy="2324098"/>
          </a:xfrm>
        </p:spPr>
        <p:txBody>
          <a:bodyPr/>
          <a:lstStyle/>
          <a:p>
            <a:r>
              <a:rPr lang="en-US" sz="1600" dirty="0"/>
              <a:t>The primary key is a </a:t>
            </a:r>
            <a:r>
              <a:rPr lang="en-US" sz="1600" i="1" dirty="0"/>
              <a:t>composite key.</a:t>
            </a:r>
            <a:r>
              <a:rPr lang="en-US" sz="1600" dirty="0"/>
              <a:t> Neither column is a key (unique) by itself.</a:t>
            </a:r>
          </a:p>
          <a:p>
            <a:r>
              <a:rPr lang="en-US" sz="1600" dirty="0"/>
              <a:t>Keys are statements about all possible, valid tuples and not just the ones in the relation.</a:t>
            </a:r>
          </a:p>
          <a:p>
            <a:pPr lvl="1"/>
            <a:r>
              <a:rPr lang="en-US" sz="1400" dirty="0"/>
              <a:t>Capacity is unique in this specific data, but clearly not unique for all possible data.</a:t>
            </a:r>
          </a:p>
          <a:p>
            <a:pPr lvl="1"/>
            <a:r>
              <a:rPr lang="en-US" sz="1400" dirty="0"/>
              <a:t>In this domain, there cannot be two classrooms with the same building and room number.</a:t>
            </a:r>
          </a:p>
          <a:p>
            <a:r>
              <a:rPr lang="en-US" sz="1600" dirty="0"/>
              <a:t>Relation schema:</a:t>
            </a:r>
          </a:p>
          <a:p>
            <a:pPr lvl="1"/>
            <a:r>
              <a:rPr lang="en-US" sz="1400" u="sng" dirty="0"/>
              <a:t>Underline</a:t>
            </a:r>
            <a:r>
              <a:rPr lang="en-US" sz="1400" dirty="0"/>
              <a:t> indicates a primary key column. There is no standard way to indicate other types of key.</a:t>
            </a:r>
          </a:p>
          <a:p>
            <a:pPr lvl="1"/>
            <a:r>
              <a:rPr lang="en-US" sz="1400" dirty="0"/>
              <a:t>We will use </a:t>
            </a:r>
            <a:r>
              <a:rPr lang="en-US" sz="1400" b="1" dirty="0"/>
              <a:t>bold </a:t>
            </a:r>
            <a:r>
              <a:rPr lang="en-US" sz="1400" dirty="0"/>
              <a:t>to indicate foreign keys.</a:t>
            </a:r>
          </a:p>
          <a:p>
            <a:pPr lvl="1"/>
            <a:r>
              <a:rPr lang="en-US" sz="1400" dirty="0"/>
              <a:t>You will sometimes see things like </a:t>
            </a:r>
            <a:r>
              <a:rPr lang="en-US" sz="1400" i="1" dirty="0"/>
              <a:t>classroom(</a:t>
            </a:r>
            <a:r>
              <a:rPr lang="en-US" sz="1400" i="1" u="sng" dirty="0" err="1"/>
              <a:t>building:string</a:t>
            </a:r>
            <a:r>
              <a:rPr lang="en-US" sz="1400" i="1" dirty="0"/>
              <a:t>, </a:t>
            </a:r>
            <a:r>
              <a:rPr lang="en-US" sz="1400" i="1" u="sng" dirty="0" err="1"/>
              <a:t>room_number:number</a:t>
            </a:r>
            <a:r>
              <a:rPr lang="en-US" sz="1400" i="1" dirty="0"/>
              <a:t>, </a:t>
            </a:r>
            <a:r>
              <a:rPr lang="en-US" sz="1400" i="1" dirty="0" err="1"/>
              <a:t>capacity:number</a:t>
            </a:r>
            <a:r>
              <a:rPr lang="en-US" sz="1400" i="1" dirty="0"/>
              <a:t>)</a:t>
            </a:r>
            <a:endParaRPr lang="en-US" sz="1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8AAB618-141E-9F4D-97D2-4AD45EE85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B8DA9D1-2800-2D4C-889F-3BF59223E6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4200" y="843930"/>
            <a:ext cx="5498560" cy="12001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F1A20DB-7E0A-E34A-9436-B942F3F33104}"/>
              </a:ext>
            </a:extLst>
          </p:cNvPr>
          <p:cNvSpPr txBox="1"/>
          <p:nvPr/>
        </p:nvSpPr>
        <p:spPr>
          <a:xfrm>
            <a:off x="3317457" y="1778809"/>
            <a:ext cx="7873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Relation</a:t>
            </a:r>
            <a:b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Name</a:t>
            </a:r>
          </a:p>
        </p:txBody>
      </p:sp>
      <p:sp>
        <p:nvSpPr>
          <p:cNvPr id="9" name="Left Bracket 8">
            <a:extLst>
              <a:ext uri="{FF2B5EF4-FFF2-40B4-BE49-F238E27FC236}">
                <a16:creationId xmlns:a16="http://schemas.microsoft.com/office/drawing/2014/main" id="{3C5E6F81-5F49-164F-A1D2-157AE8D1F225}"/>
              </a:ext>
            </a:extLst>
          </p:cNvPr>
          <p:cNvSpPr/>
          <p:nvPr/>
        </p:nvSpPr>
        <p:spPr>
          <a:xfrm rot="5400000">
            <a:off x="6106549" y="676291"/>
            <a:ext cx="121921" cy="1981200"/>
          </a:xfrm>
          <a:prstGeom prst="leftBracket">
            <a:avLst/>
          </a:prstGeom>
          <a:ln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308D113-EE80-214B-9BB2-F6DBC1372ACC}"/>
              </a:ext>
            </a:extLst>
          </p:cNvPr>
          <p:cNvSpPr txBox="1"/>
          <p:nvPr/>
        </p:nvSpPr>
        <p:spPr>
          <a:xfrm>
            <a:off x="7435319" y="1405281"/>
            <a:ext cx="10252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Columns</a:t>
            </a:r>
            <a:b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(Attributes)</a:t>
            </a:r>
          </a:p>
        </p:txBody>
      </p:sp>
      <p:sp>
        <p:nvSpPr>
          <p:cNvPr id="11" name="Left Bracket 10">
            <a:extLst>
              <a:ext uri="{FF2B5EF4-FFF2-40B4-BE49-F238E27FC236}">
                <a16:creationId xmlns:a16="http://schemas.microsoft.com/office/drawing/2014/main" id="{27AAC157-BF3A-B346-B92D-859EBC91297B}"/>
              </a:ext>
            </a:extLst>
          </p:cNvPr>
          <p:cNvSpPr/>
          <p:nvPr/>
        </p:nvSpPr>
        <p:spPr>
          <a:xfrm rot="16200000">
            <a:off x="5877948" y="1253487"/>
            <a:ext cx="121922" cy="1524002"/>
          </a:xfrm>
          <a:prstGeom prst="leftBracke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F27F21-4C82-2147-9594-35B908EF4AC5}"/>
              </a:ext>
            </a:extLst>
          </p:cNvPr>
          <p:cNvSpPr txBox="1"/>
          <p:nvPr/>
        </p:nvSpPr>
        <p:spPr>
          <a:xfrm>
            <a:off x="6700910" y="1954526"/>
            <a:ext cx="17312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Primary Key Columns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59A2A6F-E314-374E-9B61-945B4E9970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832490"/>
            <a:ext cx="2413000" cy="1473200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EF3B123-7F0B-6F41-9152-7A94AB288B65}"/>
              </a:ext>
            </a:extLst>
          </p:cNvPr>
          <p:cNvCxnSpPr>
            <a:cxnSpLocks/>
          </p:cNvCxnSpPr>
          <p:nvPr/>
        </p:nvCxnSpPr>
        <p:spPr>
          <a:xfrm flipV="1">
            <a:off x="4053787" y="1798655"/>
            <a:ext cx="450024" cy="12984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1FD6F1B-1C7E-5B4E-B5EE-B0EF783C25B5}"/>
              </a:ext>
            </a:extLst>
          </p:cNvPr>
          <p:cNvSpPr txBox="1"/>
          <p:nvPr/>
        </p:nvSpPr>
        <p:spPr>
          <a:xfrm>
            <a:off x="304800" y="492038"/>
            <a:ext cx="1935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Classroom relation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5272B40-C3CC-D847-913E-592E6D83848C}"/>
              </a:ext>
            </a:extLst>
          </p:cNvPr>
          <p:cNvSpPr txBox="1"/>
          <p:nvPr/>
        </p:nvSpPr>
        <p:spPr>
          <a:xfrm>
            <a:off x="4648053" y="514350"/>
            <a:ext cx="19025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classroom schema</a:t>
            </a:r>
          </a:p>
        </p:txBody>
      </p:sp>
    </p:spTree>
    <p:extLst>
      <p:ext uri="{BB962C8B-B14F-4D97-AF65-F5344CB8AC3E}">
        <p14:creationId xmlns:p14="http://schemas.microsoft.com/office/powerpoint/2010/main" val="16016025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09E34D4-7904-5BEF-1E3A-CF10C53234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Introduction: Status updates</a:t>
            </a:r>
          </a:p>
          <a:p>
            <a:endParaRPr lang="en-US" dirty="0"/>
          </a:p>
          <a:p>
            <a:r>
              <a:rPr lang="en-US" dirty="0"/>
              <a:t>ER (Diagram) Modeling (Chapter 6)</a:t>
            </a:r>
          </a:p>
          <a:p>
            <a:endParaRPr lang="en-US" dirty="0"/>
          </a:p>
          <a:p>
            <a:r>
              <a:rPr lang="en-US" dirty="0"/>
              <a:t>The Relational Model and Algebra (Chapter 2)</a:t>
            </a:r>
          </a:p>
          <a:p>
            <a:endParaRPr lang="en-US" dirty="0"/>
          </a:p>
          <a:p>
            <a:r>
              <a:rPr lang="en-US" dirty="0"/>
              <a:t>SQL (Chapter 3)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EAB6890-86BD-F346-622F-C040779C39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</p:spTree>
    <p:extLst>
      <p:ext uri="{BB962C8B-B14F-4D97-AF65-F5344CB8AC3E}">
        <p14:creationId xmlns:p14="http://schemas.microsoft.com/office/powerpoint/2010/main" val="13851521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7" name="Picture 1" descr="16x9_grey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024" y="-171450"/>
            <a:ext cx="916204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pic>
        <p:nvPicPr>
          <p:cNvPr id="9219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0" name="TextBox 8"/>
          <p:cNvSpPr txBox="1">
            <a:spLocks noChangeArrowheads="1"/>
          </p:cNvSpPr>
          <p:nvPr/>
        </p:nvSpPr>
        <p:spPr bwMode="auto">
          <a:xfrm>
            <a:off x="0" y="1352550"/>
            <a:ext cx="9144000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2800" i="1" dirty="0">
                <a:solidFill>
                  <a:schemeClr val="bg1"/>
                </a:solidFill>
              </a:rPr>
              <a:t>Some More Relational Algebra</a:t>
            </a:r>
            <a:br>
              <a:rPr lang="en-US" altLang="en-US" sz="2800" i="1" dirty="0">
                <a:solidFill>
                  <a:schemeClr val="bg1"/>
                </a:solidFill>
              </a:rPr>
            </a:br>
            <a:r>
              <a:rPr lang="en-US" altLang="en-US" sz="2800" i="1" dirty="0">
                <a:solidFill>
                  <a:schemeClr val="bg1"/>
                </a:solidFill>
              </a:rPr>
              <a:t>and</a:t>
            </a:r>
            <a:br>
              <a:rPr lang="en-US" altLang="en-US" sz="2800" i="1" dirty="0">
                <a:solidFill>
                  <a:schemeClr val="bg1"/>
                </a:solidFill>
              </a:rPr>
            </a:br>
            <a:r>
              <a:rPr lang="en-US" altLang="en-US" sz="2800" i="1" dirty="0">
                <a:solidFill>
                  <a:schemeClr val="bg1"/>
                </a:solidFill>
              </a:rPr>
              <a:t>The Dreaded </a:t>
            </a:r>
            <a:r>
              <a:rPr lang="en-US" altLang="en-US" sz="2800" i="1" dirty="0" err="1">
                <a:solidFill>
                  <a:schemeClr val="bg1"/>
                </a:solidFill>
              </a:rPr>
              <a:t>RelaX</a:t>
            </a:r>
            <a:r>
              <a:rPr lang="en-US" altLang="en-US" sz="2800" i="1" dirty="0">
                <a:solidFill>
                  <a:schemeClr val="bg1"/>
                </a:solidFill>
              </a:rPr>
              <a:t> Calculator</a:t>
            </a: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1EB71C94-DE7D-7242-AFF4-A292E07C58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695825"/>
            <a:ext cx="6781800" cy="350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lnSpc>
                <a:spcPts val="2400"/>
              </a:lnSpc>
            </a:pPr>
            <a:fld id="{A057C3CF-FEF9-2D44-911E-86B89DEEE20D}" type="slidenum">
              <a:rPr lang="en-US" altLang="en-US" sz="800" b="1">
                <a:solidFill>
                  <a:schemeClr val="bg1"/>
                </a:solidFill>
              </a:rPr>
              <a:pPr>
                <a:lnSpc>
                  <a:spcPts val="2400"/>
                </a:lnSpc>
              </a:pPr>
              <a:t>40</a:t>
            </a:fld>
            <a:r>
              <a:rPr lang="en-US" altLang="en-US" sz="800" b="1" dirty="0">
                <a:solidFill>
                  <a:schemeClr val="bg1"/>
                </a:solidFill>
              </a:rPr>
              <a:t> </a:t>
            </a:r>
            <a:r>
              <a:rPr lang="en-US" altLang="en-US" sz="800" dirty="0">
                <a:solidFill>
                  <a:schemeClr val="bg1"/>
                </a:solidFill>
              </a:rPr>
              <a:t>|</a:t>
            </a:r>
            <a:r>
              <a:rPr lang="en-US" altLang="en-US" sz="800" b="1" dirty="0">
                <a:solidFill>
                  <a:schemeClr val="bg1"/>
                </a:solidFill>
              </a:rPr>
              <a:t> COMS W4111_002_2023_3: Lecture 2: ER, Relational, SQL (II) 		© Donald F. Ferguson, 2023</a:t>
            </a:r>
            <a:endParaRPr lang="en-US" altLang="en-US" sz="8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816559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Relational Algebra</a:t>
            </a:r>
          </a:p>
        </p:txBody>
      </p:sp>
      <p:sp>
        <p:nvSpPr>
          <p:cNvPr id="717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08435"/>
            <a:ext cx="5669177" cy="3657600"/>
          </a:xfrm>
        </p:spPr>
        <p:txBody>
          <a:bodyPr/>
          <a:lstStyle/>
          <a:p>
            <a:r>
              <a:rPr lang="en-US" altLang="en-US" sz="1600" dirty="0"/>
              <a:t>A  procedural language consisting  of a set of operations that take one or two relations as input and produce a new relation as their result. </a:t>
            </a:r>
          </a:p>
          <a:p>
            <a:r>
              <a:rPr lang="en-US" altLang="en-US" sz="1600" dirty="0"/>
              <a:t>Six basic operators</a:t>
            </a:r>
          </a:p>
          <a:p>
            <a:pPr lvl="1"/>
            <a:r>
              <a:rPr lang="en-US" altLang="en-US" sz="1600" dirty="0"/>
              <a:t>select: </a:t>
            </a:r>
            <a:r>
              <a:rPr kumimoji="0" lang="en-US" altLang="en-US" sz="1600" dirty="0">
                <a:sym typeface="Symbol" panose="05050102010706020507" pitchFamily="18" charset="2"/>
              </a:rPr>
              <a:t></a:t>
            </a:r>
            <a:endParaRPr lang="en-US" altLang="en-US" sz="1600" dirty="0"/>
          </a:p>
          <a:p>
            <a:pPr lvl="1"/>
            <a:r>
              <a:rPr lang="en-US" altLang="en-US" sz="1600" dirty="0"/>
              <a:t>project: </a:t>
            </a:r>
            <a:r>
              <a:rPr lang="en-US" altLang="en-US" sz="1600" dirty="0">
                <a:sym typeface="Symbol" panose="05050102010706020507" pitchFamily="18" charset="2"/>
              </a:rPr>
              <a:t></a:t>
            </a:r>
            <a:endParaRPr lang="en-US" altLang="en-US" sz="1600" dirty="0"/>
          </a:p>
          <a:p>
            <a:pPr lvl="1"/>
            <a:r>
              <a:rPr lang="en-US" altLang="en-US" sz="1600" u="sng" dirty="0"/>
              <a:t>union: </a:t>
            </a:r>
            <a:r>
              <a:rPr lang="en-US" altLang="en-US" sz="1600" u="sng" dirty="0">
                <a:sym typeface="Symbol" panose="05050102010706020507" pitchFamily="18" charset="2"/>
              </a:rPr>
              <a:t> (and intersection)</a:t>
            </a:r>
            <a:endParaRPr lang="en-US" altLang="en-US" sz="1600" u="sng" dirty="0"/>
          </a:p>
          <a:p>
            <a:pPr lvl="1"/>
            <a:r>
              <a:rPr lang="en-US" altLang="en-US" sz="1600" dirty="0"/>
              <a:t>set difference: </a:t>
            </a:r>
            <a:r>
              <a:rPr lang="en-US" altLang="en-US" sz="1600" i="1" dirty="0"/>
              <a:t>–</a:t>
            </a:r>
            <a:r>
              <a:rPr lang="en-US" altLang="en-US" sz="1600" dirty="0"/>
              <a:t> </a:t>
            </a:r>
          </a:p>
          <a:p>
            <a:pPr lvl="1"/>
            <a:r>
              <a:rPr lang="en-US" altLang="en-US" sz="1600" u="sng" dirty="0"/>
              <a:t>Cartesian product: x</a:t>
            </a:r>
          </a:p>
          <a:p>
            <a:pPr lvl="1"/>
            <a:r>
              <a:rPr lang="en-US" altLang="en-US" sz="1600" dirty="0"/>
              <a:t>rename: </a:t>
            </a:r>
            <a:r>
              <a:rPr lang="en-US" altLang="en-US" sz="1600" i="1" dirty="0">
                <a:sym typeface="Symbol" panose="05050102010706020507" pitchFamily="18" charset="2"/>
              </a:rPr>
              <a:t></a:t>
            </a:r>
          </a:p>
          <a:p>
            <a:pPr lvl="1"/>
            <a:r>
              <a:rPr lang="en-US" altLang="en-US" sz="1600" dirty="0">
                <a:sym typeface="Symbol" panose="05050102010706020507" pitchFamily="18" charset="2"/>
              </a:rPr>
              <a:t>← assignment</a:t>
            </a:r>
          </a:p>
          <a:p>
            <a:pPr lvl="1"/>
            <a:endParaRPr lang="en-US" altLang="en-US" sz="1800" i="1" dirty="0">
              <a:sym typeface="Symbol" panose="05050102010706020507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28338199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7D98EA1-DDBC-BE7B-89CB-13726425E5B9}"/>
              </a:ext>
            </a:extLst>
          </p:cNvPr>
          <p:cNvSpPr txBox="1"/>
          <p:nvPr/>
        </p:nvSpPr>
        <p:spPr>
          <a:xfrm>
            <a:off x="1371600" y="1657350"/>
            <a:ext cx="100860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 = f(X,Y)</a:t>
            </a:r>
          </a:p>
          <a:p>
            <a:endParaRPr lang="en-US" dirty="0"/>
          </a:p>
          <a:p>
            <a:r>
              <a:rPr lang="en-US" dirty="0"/>
              <a:t>F: R</a:t>
            </a:r>
            <a:r>
              <a:rPr lang="en-US" baseline="30000" dirty="0"/>
              <a:t>2 </a:t>
            </a:r>
            <a:r>
              <a:rPr lang="en-US" dirty="0"/>
              <a:t>-&gt; R</a:t>
            </a:r>
          </a:p>
        </p:txBody>
      </p:sp>
    </p:spTree>
    <p:extLst>
      <p:ext uri="{BB962C8B-B14F-4D97-AF65-F5344CB8AC3E}">
        <p14:creationId xmlns:p14="http://schemas.microsoft.com/office/powerpoint/2010/main" val="55476880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Composition of Relational Operations</a:t>
            </a:r>
          </a:p>
        </p:txBody>
      </p:sp>
      <p:sp>
        <p:nvSpPr>
          <p:cNvPr id="717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931527"/>
            <a:ext cx="5669090" cy="2790082"/>
          </a:xfrm>
        </p:spPr>
        <p:txBody>
          <a:bodyPr/>
          <a:lstStyle/>
          <a:p>
            <a:r>
              <a:rPr lang="en-US" altLang="en-US" dirty="0"/>
              <a:t>The result of a relational-algebra operation is relation  and therefore of relational-algebra operations can be composed together into a </a:t>
            </a:r>
            <a:r>
              <a:rPr lang="en-US" altLang="en-US" b="1" dirty="0"/>
              <a:t>relational-algebra expression</a:t>
            </a:r>
            <a:r>
              <a:rPr lang="en-US" altLang="en-US" dirty="0"/>
              <a:t>.</a:t>
            </a:r>
          </a:p>
          <a:p>
            <a:r>
              <a:rPr lang="en-US" altLang="en-US" dirty="0"/>
              <a:t>Consider  the query -- Find the names of all instructors in the Physics department.</a:t>
            </a:r>
          </a:p>
          <a:p>
            <a:pPr>
              <a:buNone/>
            </a:pPr>
            <a:r>
              <a:rPr lang="en-US" altLang="ja-JP" sz="600" dirty="0">
                <a:sym typeface="Symbol" panose="05050102010706020507" pitchFamily="18" charset="2"/>
              </a:rPr>
              <a:t> </a:t>
            </a:r>
          </a:p>
          <a:p>
            <a:pPr>
              <a:buNone/>
            </a:pPr>
            <a:r>
              <a:rPr lang="en-US" altLang="en-US" dirty="0">
                <a:sym typeface="Symbol" panose="05050102010706020507" pitchFamily="18" charset="2"/>
              </a:rPr>
              <a:t>             </a:t>
            </a:r>
            <a:r>
              <a:rPr lang="en-US" altLang="en-US" i="1" baseline="-25000" dirty="0">
                <a:sym typeface="Symbol" panose="05050102010706020507" pitchFamily="18" charset="2"/>
              </a:rPr>
              <a:t>name</a:t>
            </a:r>
            <a:r>
              <a:rPr lang="en-US" altLang="en-US" dirty="0"/>
              <a:t>(</a:t>
            </a:r>
            <a:r>
              <a:rPr lang="en-US" altLang="en-US" i="1" dirty="0">
                <a:sym typeface="Symbol" panose="05050102010706020507" pitchFamily="18" charset="2"/>
              </a:rPr>
              <a:t></a:t>
            </a:r>
            <a:r>
              <a:rPr lang="en-US" altLang="en-US" dirty="0">
                <a:sym typeface="Symbol" panose="05050102010706020507" pitchFamily="18" charset="2"/>
              </a:rPr>
              <a:t> </a:t>
            </a:r>
            <a:r>
              <a:rPr lang="en-US" altLang="en-US" i="1" baseline="-25000" dirty="0">
                <a:sym typeface="Symbol" panose="05050102010706020507" pitchFamily="18" charset="2"/>
              </a:rPr>
              <a:t>dept_name</a:t>
            </a:r>
            <a:r>
              <a:rPr lang="en-US" altLang="en-US" i="1" dirty="0">
                <a:sym typeface="Symbol" panose="05050102010706020507" pitchFamily="18" charset="2"/>
              </a:rPr>
              <a:t> </a:t>
            </a:r>
            <a:r>
              <a:rPr lang="en-US" altLang="en-US" i="1" baseline="-25000" dirty="0">
                <a:sym typeface="Symbol" panose="05050102010706020507" pitchFamily="18" charset="2"/>
              </a:rPr>
              <a:t>=</a:t>
            </a:r>
            <a:r>
              <a:rPr lang="ja-JP" altLang="en-US" i="1" baseline="-25000" dirty="0">
                <a:sym typeface="Symbol" panose="05050102010706020507" pitchFamily="18" charset="2"/>
              </a:rPr>
              <a:t>“</a:t>
            </a:r>
            <a:r>
              <a:rPr lang="en-US" altLang="ja-JP" i="1" baseline="-25000" dirty="0">
                <a:sym typeface="Symbol" panose="05050102010706020507" pitchFamily="18" charset="2"/>
              </a:rPr>
              <a:t>Physics</a:t>
            </a:r>
            <a:r>
              <a:rPr lang="ja-JP" altLang="en-US" i="1" baseline="-25000" dirty="0">
                <a:sym typeface="Symbol" panose="05050102010706020507" pitchFamily="18" charset="2"/>
              </a:rPr>
              <a:t>”</a:t>
            </a:r>
            <a:r>
              <a:rPr lang="en-US" altLang="ja-JP" i="1" baseline="-25000" dirty="0">
                <a:sym typeface="Symbol" panose="05050102010706020507" pitchFamily="18" charset="2"/>
              </a:rPr>
              <a:t> </a:t>
            </a:r>
            <a:r>
              <a:rPr lang="en-US" altLang="ja-JP" i="1" dirty="0">
                <a:sym typeface="Symbol" panose="05050102010706020507" pitchFamily="18" charset="2"/>
              </a:rPr>
              <a:t> </a:t>
            </a:r>
            <a:r>
              <a:rPr lang="en-US" altLang="ja-JP" dirty="0">
                <a:sym typeface="Symbol" panose="05050102010706020507" pitchFamily="18" charset="2"/>
              </a:rPr>
              <a:t>(</a:t>
            </a:r>
            <a:r>
              <a:rPr lang="en-US" altLang="ja-JP" i="1" dirty="0">
                <a:sym typeface="Symbol" panose="05050102010706020507" pitchFamily="18" charset="2"/>
              </a:rPr>
              <a:t>instructor</a:t>
            </a:r>
            <a:r>
              <a:rPr lang="en-US" altLang="ja-JP" dirty="0">
                <a:sym typeface="Symbol" panose="05050102010706020507" pitchFamily="18" charset="2"/>
              </a:rPr>
              <a:t>))</a:t>
            </a:r>
          </a:p>
          <a:p>
            <a:pPr>
              <a:buNone/>
            </a:pPr>
            <a:r>
              <a:rPr lang="en-US" altLang="ja-JP" sz="600" dirty="0">
                <a:sym typeface="Symbol" panose="05050102010706020507" pitchFamily="18" charset="2"/>
              </a:rPr>
              <a:t> </a:t>
            </a:r>
          </a:p>
          <a:p>
            <a:pPr>
              <a:lnSpc>
                <a:spcPct val="90000"/>
              </a:lnSpc>
              <a:tabLst>
                <a:tab pos="1244204" algn="l"/>
                <a:tab pos="2362200" algn="ctr"/>
                <a:tab pos="2569369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Instead of giving the name of a relation as the argument of the projection operation, we give an expression that evaluates to a relation.</a:t>
            </a:r>
          </a:p>
          <a:p>
            <a:pPr>
              <a:lnSpc>
                <a:spcPct val="90000"/>
              </a:lnSpc>
              <a:tabLst>
                <a:tab pos="1244204" algn="l"/>
                <a:tab pos="2362200" algn="ctr"/>
                <a:tab pos="2569369" algn="l"/>
              </a:tabLst>
            </a:pPr>
            <a:endParaRPr lang="en-US" altLang="en-US" dirty="0">
              <a:sym typeface="Symbol" panose="05050102010706020507" pitchFamily="18" charset="2"/>
            </a:endParaRPr>
          </a:p>
          <a:p>
            <a:pPr>
              <a:lnSpc>
                <a:spcPct val="90000"/>
              </a:lnSpc>
              <a:tabLst>
                <a:tab pos="1244204" algn="l"/>
                <a:tab pos="2362200" algn="ctr"/>
                <a:tab pos="2569369" algn="l"/>
              </a:tabLst>
            </a:pPr>
            <a:endParaRPr lang="en-US" altLang="en-US" dirty="0">
              <a:sym typeface="Symbol" panose="05050102010706020507" pitchFamily="18" charset="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3AD359-8EA7-B24F-95DD-FA51C543B208}"/>
              </a:ext>
            </a:extLst>
          </p:cNvPr>
          <p:cNvSpPr txBox="1"/>
          <p:nvPr/>
        </p:nvSpPr>
        <p:spPr>
          <a:xfrm>
            <a:off x="768350" y="3638550"/>
            <a:ext cx="76898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Why highlight composition before completing coverage of the operations?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The next core relational operator most people consider is JOIN.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The definition of JOIN relies on operation composition.</a:t>
            </a:r>
          </a:p>
        </p:txBody>
      </p:sp>
    </p:spTree>
    <p:extLst>
      <p:ext uri="{BB962C8B-B14F-4D97-AF65-F5344CB8AC3E}">
        <p14:creationId xmlns:p14="http://schemas.microsoft.com/office/powerpoint/2010/main" val="173921686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Cartesian-Product Operation</a:t>
            </a:r>
          </a:p>
        </p:txBody>
      </p:sp>
      <p:sp>
        <p:nvSpPr>
          <p:cNvPr id="1229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799291"/>
            <a:ext cx="5782369" cy="3657600"/>
          </a:xfrm>
        </p:spPr>
        <p:txBody>
          <a:bodyPr/>
          <a:lstStyle/>
          <a:p>
            <a:pPr>
              <a:tabLst>
                <a:tab pos="2362200" algn="ctr"/>
              </a:tabLst>
            </a:pPr>
            <a:r>
              <a:rPr lang="en-US" altLang="en-US" dirty="0"/>
              <a:t>The Cartesian-product operation (denoted by X)  allows us to combine information from any two relations.  </a:t>
            </a:r>
          </a:p>
          <a:p>
            <a:pPr>
              <a:tabLst>
                <a:tab pos="2362200" algn="ctr"/>
              </a:tabLst>
            </a:pPr>
            <a:r>
              <a:rPr lang="en-US" altLang="en-US" dirty="0"/>
              <a:t>Example: the Cartesian product of the relations </a:t>
            </a:r>
            <a:r>
              <a:rPr lang="en-US" altLang="en-US" i="1" dirty="0"/>
              <a:t>instructor</a:t>
            </a:r>
            <a:r>
              <a:rPr lang="en-US" altLang="en-US" dirty="0"/>
              <a:t> and t</a:t>
            </a:r>
            <a:r>
              <a:rPr lang="en-US" altLang="en-US" i="1" dirty="0"/>
              <a:t>eaches</a:t>
            </a:r>
            <a:r>
              <a:rPr lang="en-US" altLang="en-US" dirty="0"/>
              <a:t> is written  as:</a:t>
            </a:r>
          </a:p>
          <a:p>
            <a:pPr>
              <a:buNone/>
              <a:tabLst>
                <a:tab pos="2362200" algn="ctr"/>
              </a:tabLst>
            </a:pPr>
            <a:r>
              <a:rPr lang="en-US" altLang="en-US" i="1" dirty="0"/>
              <a:t>                instructor</a:t>
            </a:r>
            <a:r>
              <a:rPr lang="en-US" altLang="en-US" dirty="0"/>
              <a:t>  X  </a:t>
            </a:r>
            <a:r>
              <a:rPr lang="en-US" altLang="en-US" i="1" dirty="0"/>
              <a:t>teaches</a:t>
            </a:r>
          </a:p>
          <a:p>
            <a:pPr>
              <a:tabLst>
                <a:tab pos="2362200" algn="ctr"/>
              </a:tabLst>
            </a:pPr>
            <a:r>
              <a:rPr lang="en-US" altLang="en-US" dirty="0"/>
              <a:t>We construct a tuple of the result out of each possible pair of tuples: one from the </a:t>
            </a:r>
            <a:r>
              <a:rPr lang="en-US" altLang="en-US" i="1" dirty="0"/>
              <a:t>instructor</a:t>
            </a:r>
            <a:r>
              <a:rPr lang="en-US" altLang="en-US" dirty="0"/>
              <a:t> relation and one from the </a:t>
            </a:r>
            <a:r>
              <a:rPr lang="en-US" altLang="en-US" i="1" dirty="0"/>
              <a:t>teaches</a:t>
            </a:r>
            <a:r>
              <a:rPr lang="en-US" altLang="en-US" dirty="0"/>
              <a:t> relation (see next slide)</a:t>
            </a:r>
          </a:p>
          <a:p>
            <a:pPr>
              <a:tabLst>
                <a:tab pos="2362200" algn="ctr"/>
              </a:tabLst>
            </a:pPr>
            <a:r>
              <a:rPr lang="en-US" altLang="en-US" dirty="0"/>
              <a:t>Since the instructor</a:t>
            </a:r>
            <a:r>
              <a:rPr lang="en-US" altLang="en-US" i="1" dirty="0"/>
              <a:t> ID </a:t>
            </a:r>
            <a:r>
              <a:rPr lang="en-US" altLang="en-US" dirty="0"/>
              <a:t>appears in both relations we distinguish between these attribute by attaching to the attribute the name of the relation from which the attribute originally came.</a:t>
            </a:r>
          </a:p>
          <a:p>
            <a:pPr lvl="1">
              <a:tabLst>
                <a:tab pos="2362200" algn="ctr"/>
              </a:tabLst>
            </a:pPr>
            <a:r>
              <a:rPr lang="en-US" altLang="en-US" i="1" dirty="0"/>
              <a:t>instructor.ID</a:t>
            </a:r>
          </a:p>
          <a:p>
            <a:pPr lvl="1">
              <a:tabLst>
                <a:tab pos="2362200" algn="ctr"/>
              </a:tabLst>
            </a:pPr>
            <a:r>
              <a:rPr lang="en-US" altLang="en-US" i="1" dirty="0"/>
              <a:t>teaches.ID</a:t>
            </a:r>
          </a:p>
          <a:p>
            <a:pPr lvl="1">
              <a:tabLst>
                <a:tab pos="2362200" algn="ctr"/>
              </a:tabLst>
            </a:pPr>
            <a:endParaRPr lang="en-US" altLang="en-US" dirty="0"/>
          </a:p>
          <a:p>
            <a:pPr>
              <a:buNone/>
              <a:tabLst>
                <a:tab pos="2362200" algn="ctr"/>
              </a:tabLst>
            </a:pPr>
            <a:endParaRPr lang="en-US" altLang="en-US" dirty="0">
              <a:sym typeface="Symbol" panose="05050102010706020507" pitchFamily="18" charset="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9ECC301-9D4D-0C41-9E29-20E0D98544D3}"/>
              </a:ext>
            </a:extLst>
          </p:cNvPr>
          <p:cNvSpPr txBox="1"/>
          <p:nvPr/>
        </p:nvSpPr>
        <p:spPr>
          <a:xfrm>
            <a:off x="457200" y="4248150"/>
            <a:ext cx="2282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 x R -&gt; R         f(</a:t>
            </a:r>
            <a:r>
              <a:rPr lang="en-US" dirty="0" err="1"/>
              <a:t>x,y</a:t>
            </a:r>
            <a:r>
              <a:rPr lang="en-US" dirty="0"/>
              <a:t>)-&gt;z</a:t>
            </a:r>
          </a:p>
        </p:txBody>
      </p:sp>
    </p:spTree>
    <p:extLst>
      <p:ext uri="{BB962C8B-B14F-4D97-AF65-F5344CB8AC3E}">
        <p14:creationId xmlns:p14="http://schemas.microsoft.com/office/powerpoint/2010/main" val="241427518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The</a:t>
            </a:r>
            <a:r>
              <a:rPr lang="en-US" altLang="en-US" i="1" dirty="0"/>
              <a:t>  instructor</a:t>
            </a:r>
            <a:r>
              <a:rPr lang="en-US" altLang="en-US" dirty="0"/>
              <a:t>  </a:t>
            </a:r>
            <a:r>
              <a:rPr lang="en-US" altLang="en-US" sz="1800" dirty="0"/>
              <a:t>X</a:t>
            </a:r>
            <a:r>
              <a:rPr lang="en-US" altLang="en-US" dirty="0"/>
              <a:t>  </a:t>
            </a:r>
            <a:r>
              <a:rPr lang="en-US" altLang="en-US" i="1" dirty="0"/>
              <a:t>teaches  table</a:t>
            </a:r>
            <a:endParaRPr lang="en-US" alt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6035" y="761176"/>
            <a:ext cx="3349515" cy="394731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FD109E3-A331-4D2D-B9C3-C51D0A9D78DB}"/>
              </a:ext>
            </a:extLst>
          </p:cNvPr>
          <p:cNvSpPr txBox="1"/>
          <p:nvPr/>
        </p:nvSpPr>
        <p:spPr>
          <a:xfrm>
            <a:off x="152400" y="1123950"/>
            <a:ext cx="51816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only sort of makes sense. The result is: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Every possible combination of the form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(instructor, teaches)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Even if the instructor is NOT the instructor</a:t>
            </a:r>
            <a:br>
              <a:rPr lang="en-US" dirty="0"/>
            </a:br>
            <a:r>
              <a:rPr lang="en-US" dirty="0"/>
              <a:t>in the teaches row.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Examining in MySQL makes a little clearer.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Let’s look in the lecture examples notebook.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Confusingly, in SQL</a:t>
            </a:r>
            <a:br>
              <a:rPr lang="en-US" dirty="0"/>
            </a:br>
            <a:r>
              <a:rPr lang="en-US" dirty="0"/>
              <a:t>Cartesian Product is </a:t>
            </a:r>
            <a:r>
              <a:rPr lang="en-US" b="1" dirty="0"/>
              <a:t>JOIN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73317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6C1C817-2E10-2B42-882C-2C73F36462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3599" y="514350"/>
            <a:ext cx="3156721" cy="4114800"/>
          </a:xfrm>
        </p:spPr>
        <p:txBody>
          <a:bodyPr/>
          <a:lstStyle/>
          <a:p>
            <a:r>
              <a:rPr lang="en-US" sz="1600" dirty="0"/>
              <a:t>Assume we have two tables</a:t>
            </a:r>
          </a:p>
          <a:p>
            <a:pPr lvl="1"/>
            <a:r>
              <a:rPr lang="en-US" sz="1400" dirty="0"/>
              <a:t>S has two columns, 5 rows.</a:t>
            </a:r>
          </a:p>
          <a:p>
            <a:pPr lvl="1"/>
            <a:r>
              <a:rPr lang="en-US" sz="1400" dirty="0"/>
              <a:t>T has two columns, 4 rows.</a:t>
            </a:r>
          </a:p>
          <a:p>
            <a:r>
              <a:rPr lang="en-US" sz="1600" dirty="0"/>
              <a:t>S x T has</a:t>
            </a:r>
          </a:p>
          <a:p>
            <a:pPr lvl="1"/>
            <a:r>
              <a:rPr lang="en-US" sz="1400" dirty="0"/>
              <a:t>4 columns.</a:t>
            </a:r>
          </a:p>
          <a:p>
            <a:pPr lvl="1"/>
            <a:r>
              <a:rPr lang="en-US" sz="1400" dirty="0"/>
              <a:t>20 rows.</a:t>
            </a:r>
          </a:p>
          <a:p>
            <a:r>
              <a:rPr lang="en-US" sz="1600" dirty="0"/>
              <a:t>Cartesian product does not come up a lot in applications.</a:t>
            </a:r>
          </a:p>
          <a:p>
            <a:r>
              <a:rPr lang="en-US" sz="1600" dirty="0"/>
              <a:t>There are cases in optimization in which:</a:t>
            </a:r>
          </a:p>
          <a:p>
            <a:pPr lvl="1"/>
            <a:r>
              <a:rPr lang="en-US" sz="1400" dirty="0"/>
              <a:t>You want to generate all possible combinations.</a:t>
            </a:r>
          </a:p>
          <a:p>
            <a:pPr lvl="1"/>
            <a:r>
              <a:rPr lang="en-US" sz="1400" dirty="0"/>
              <a:t>Score, rate, rank etc. to determine best choices.</a:t>
            </a:r>
          </a:p>
          <a:p>
            <a:endParaRPr lang="en-US" sz="16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66E103B-9592-8A4C-AF7E-2678BD900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Simpler Example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0814D6-8E4E-D144-BFF7-EF1F6496FD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71" y="514350"/>
            <a:ext cx="1442221" cy="31497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A4AFEE0-EC20-D141-B47B-9534F9A9BE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0692" y="526248"/>
            <a:ext cx="1371600" cy="31378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0722317-3F78-1140-B653-2765C28679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1219" y="57645"/>
            <a:ext cx="1273990" cy="442892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7A4A539-F934-604B-B517-C85C5866C2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80919" y="57645"/>
            <a:ext cx="1273991" cy="4428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94539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Join Operation</a:t>
            </a:r>
          </a:p>
        </p:txBody>
      </p:sp>
      <p:sp>
        <p:nvSpPr>
          <p:cNvPr id="717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45011"/>
            <a:ext cx="5723954" cy="3498389"/>
          </a:xfrm>
        </p:spPr>
        <p:txBody>
          <a:bodyPr/>
          <a:lstStyle/>
          <a:p>
            <a:pPr>
              <a:tabLst>
                <a:tab pos="2362200" algn="ctr"/>
              </a:tabLst>
            </a:pPr>
            <a:r>
              <a:rPr lang="en-US" altLang="en-US" dirty="0"/>
              <a:t>The Cartesian-Product </a:t>
            </a:r>
          </a:p>
          <a:p>
            <a:pPr>
              <a:buNone/>
              <a:tabLst>
                <a:tab pos="2362200" algn="ctr"/>
              </a:tabLst>
            </a:pPr>
            <a:r>
              <a:rPr lang="en-US" altLang="en-US" i="1" dirty="0"/>
              <a:t>                    instructor</a:t>
            </a:r>
            <a:r>
              <a:rPr lang="en-US" altLang="en-US" dirty="0"/>
              <a:t>  X  </a:t>
            </a:r>
            <a:r>
              <a:rPr lang="en-US" altLang="en-US" i="1" dirty="0"/>
              <a:t>teaches</a:t>
            </a:r>
            <a:endParaRPr lang="en-US" altLang="en-US" dirty="0"/>
          </a:p>
          <a:p>
            <a:pPr>
              <a:buNone/>
              <a:tabLst>
                <a:tab pos="2362200" algn="ctr"/>
              </a:tabLst>
            </a:pPr>
            <a:r>
              <a:rPr lang="en-US" altLang="en-US" dirty="0"/>
              <a:t>      associates every  tuple of  instructor with every tuple of teaches.</a:t>
            </a:r>
          </a:p>
          <a:p>
            <a:pPr lvl="1"/>
            <a:r>
              <a:rPr lang="en-US" altLang="en-US" dirty="0"/>
              <a:t>Most of the resulting rows have information about instructors who did NOT teach a particular course. </a:t>
            </a:r>
          </a:p>
          <a:p>
            <a:r>
              <a:rPr lang="en-US" altLang="en-US" dirty="0"/>
              <a:t>To get only those tuples of  “</a:t>
            </a:r>
            <a:r>
              <a:rPr lang="en-US" altLang="en-US" i="1" dirty="0"/>
              <a:t>instructor</a:t>
            </a:r>
            <a:r>
              <a:rPr lang="en-US" altLang="en-US" dirty="0"/>
              <a:t>  X  </a:t>
            </a:r>
            <a:r>
              <a:rPr lang="en-US" altLang="en-US" i="1" dirty="0"/>
              <a:t>teaches</a:t>
            </a:r>
            <a:r>
              <a:rPr lang="en-US" altLang="en-US" dirty="0"/>
              <a:t> “ that pertain to instructors and the courses that they taught, we write:</a:t>
            </a:r>
          </a:p>
          <a:p>
            <a:pPr>
              <a:buNone/>
            </a:pPr>
            <a:r>
              <a:rPr lang="en-US" altLang="en-US" dirty="0">
                <a:solidFill>
                  <a:schemeClr val="bg1">
                    <a:lumMod val="50000"/>
                  </a:schemeClr>
                </a:solidFill>
                <a:sym typeface="Symbol" panose="05050102010706020507" pitchFamily="18" charset="2"/>
              </a:rPr>
              <a:t>            </a:t>
            </a:r>
            <a:r>
              <a:rPr lang="en-US" altLang="en-US" i="1" dirty="0">
                <a:sym typeface="Symbol" panose="05050102010706020507" pitchFamily="18" charset="2"/>
              </a:rPr>
              <a:t></a:t>
            </a:r>
            <a:r>
              <a:rPr lang="en-US" altLang="en-US" dirty="0">
                <a:sym typeface="Symbol" panose="05050102010706020507" pitchFamily="18" charset="2"/>
              </a:rPr>
              <a:t> </a:t>
            </a:r>
            <a:r>
              <a:rPr lang="en-US" altLang="en-US" i="1" baseline="-25000" dirty="0">
                <a:sym typeface="Symbol" panose="05050102010706020507" pitchFamily="18" charset="2"/>
              </a:rPr>
              <a:t>instructor.id =  teaches.id</a:t>
            </a:r>
            <a:r>
              <a:rPr lang="en-US" altLang="ja-JP" i="1" baseline="-25000" dirty="0">
                <a:sym typeface="Symbol" panose="05050102010706020507" pitchFamily="18" charset="2"/>
              </a:rPr>
              <a:t> </a:t>
            </a:r>
            <a:r>
              <a:rPr lang="en-US" altLang="ja-JP" i="1" dirty="0">
                <a:sym typeface="Symbol" panose="05050102010706020507" pitchFamily="18" charset="2"/>
              </a:rPr>
              <a:t> </a:t>
            </a:r>
            <a:r>
              <a:rPr lang="en-US" altLang="ja-JP" dirty="0">
                <a:sym typeface="Symbol" panose="05050102010706020507" pitchFamily="18" charset="2"/>
              </a:rPr>
              <a:t>(</a:t>
            </a:r>
            <a:r>
              <a:rPr lang="en-US" altLang="ja-JP" i="1" dirty="0">
                <a:sym typeface="Symbol" panose="05050102010706020507" pitchFamily="18" charset="2"/>
              </a:rPr>
              <a:t>instructor  </a:t>
            </a:r>
            <a:r>
              <a:rPr lang="en-US" altLang="ja-JP" dirty="0">
                <a:sym typeface="Symbol" panose="05050102010706020507" pitchFamily="18" charset="2"/>
              </a:rPr>
              <a:t>x</a:t>
            </a:r>
            <a:r>
              <a:rPr lang="en-US" altLang="ja-JP" i="1" dirty="0">
                <a:sym typeface="Symbol" panose="05050102010706020507" pitchFamily="18" charset="2"/>
              </a:rPr>
              <a:t> teaches </a:t>
            </a:r>
            <a:r>
              <a:rPr lang="en-US" altLang="ja-JP" dirty="0">
                <a:sym typeface="Symbol" panose="05050102010706020507" pitchFamily="18" charset="2"/>
              </a:rPr>
              <a:t>))</a:t>
            </a:r>
          </a:p>
          <a:p>
            <a:pPr>
              <a:buNone/>
            </a:pPr>
            <a:r>
              <a:rPr lang="en-US" altLang="ja-JP" sz="600" dirty="0">
                <a:sym typeface="Symbol" panose="05050102010706020507" pitchFamily="18" charset="2"/>
              </a:rPr>
              <a:t> </a:t>
            </a:r>
          </a:p>
          <a:p>
            <a:pPr lvl="1"/>
            <a:r>
              <a:rPr lang="en-US" altLang="ja-JP" dirty="0">
                <a:sym typeface="Symbol" panose="05050102010706020507" pitchFamily="18" charset="2"/>
              </a:rPr>
              <a:t>We get only those tuples of “</a:t>
            </a:r>
            <a:r>
              <a:rPr lang="en-US" altLang="en-US" i="1" dirty="0"/>
              <a:t>instructor</a:t>
            </a:r>
            <a:r>
              <a:rPr lang="en-US" altLang="en-US" dirty="0"/>
              <a:t>  X  </a:t>
            </a:r>
            <a:r>
              <a:rPr lang="en-US" altLang="en-US" i="1" dirty="0"/>
              <a:t>teaches” </a:t>
            </a:r>
            <a:r>
              <a:rPr lang="en-US" altLang="ja-JP" dirty="0">
                <a:sym typeface="Symbol" panose="05050102010706020507" pitchFamily="18" charset="2"/>
              </a:rPr>
              <a:t>that pertain to instructors and the courses that they taught.</a:t>
            </a:r>
          </a:p>
          <a:p>
            <a:r>
              <a:rPr lang="en-US" altLang="ja-JP" dirty="0">
                <a:sym typeface="Symbol" panose="05050102010706020507" pitchFamily="18" charset="2"/>
              </a:rPr>
              <a:t>The result of this expression, shown in the next slide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EFCBEEA-D6AB-AA48-9527-B6B7EB43CD64}"/>
              </a:ext>
            </a:extLst>
          </p:cNvPr>
          <p:cNvSpPr txBox="1"/>
          <p:nvPr/>
        </p:nvSpPr>
        <p:spPr>
          <a:xfrm>
            <a:off x="152400" y="4020234"/>
            <a:ext cx="8077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A fundamental definition: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l-G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σ </a:t>
            </a:r>
            <a:r>
              <a:rPr kumimoji="0" lang="en-US" sz="1600" b="0" i="0" u="none" strike="noStrike" kern="1200" cap="none" spc="0" normalizeH="0" baseline="-2500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instructor.ID</a:t>
            </a:r>
            <a:r>
              <a:rPr kumimoji="0" lang="en-US" sz="16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=</a:t>
            </a:r>
            <a:r>
              <a:rPr kumimoji="0" lang="en-US" sz="1600" b="0" i="0" u="none" strike="noStrike" kern="1200" cap="none" spc="0" normalizeH="0" baseline="-2500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teaches.ID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(instructor ⨯ teaches) = instructor ⨝ teaches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⨝ is the JOIN operations.</a:t>
            </a:r>
          </a:p>
        </p:txBody>
      </p:sp>
    </p:spTree>
    <p:extLst>
      <p:ext uri="{BB962C8B-B14F-4D97-AF65-F5344CB8AC3E}">
        <p14:creationId xmlns:p14="http://schemas.microsoft.com/office/powerpoint/2010/main" val="327892571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9A25F75-4DE5-F34C-A482-2C6D50944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 Definition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32FEBA-E107-1A45-B780-DE11AAC15B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570" y="514350"/>
            <a:ext cx="4207302" cy="304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B80F49-6AE9-584E-A5B2-514A3A1694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2297" y="666750"/>
            <a:ext cx="4409872" cy="300742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3146A33-3C94-E645-8F26-B12B6B01AB5A}"/>
              </a:ext>
            </a:extLst>
          </p:cNvPr>
          <p:cNvSpPr/>
          <p:nvPr/>
        </p:nvSpPr>
        <p:spPr>
          <a:xfrm>
            <a:off x="76200" y="3595181"/>
            <a:ext cx="40170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σ </a:t>
            </a:r>
            <a:r>
              <a:rPr kumimoji="0" lang="en-US" sz="1800" b="0" i="0" u="none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instructor.ID</a:t>
            </a:r>
            <a:r>
              <a:rPr kumimoji="0" lang="en-US" sz="18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=</a:t>
            </a:r>
            <a:r>
              <a:rPr kumimoji="0" lang="en-US" sz="1800" b="0" i="0" u="none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teaches.ID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(instructor ⨯ teaches)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AED5EB0-44F1-2340-868D-62243B3D6792}"/>
              </a:ext>
            </a:extLst>
          </p:cNvPr>
          <p:cNvSpPr/>
          <p:nvPr/>
        </p:nvSpPr>
        <p:spPr>
          <a:xfrm>
            <a:off x="5715000" y="3595181"/>
            <a:ext cx="21698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instructor ⨝ teaches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ACC42D6-C282-F840-88CF-2F4E18FC3584}"/>
              </a:ext>
            </a:extLst>
          </p:cNvPr>
          <p:cNvSpPr/>
          <p:nvPr/>
        </p:nvSpPr>
        <p:spPr>
          <a:xfrm>
            <a:off x="3008317" y="4081441"/>
            <a:ext cx="37028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instructor ⨝</a:t>
            </a:r>
            <a:r>
              <a:rPr kumimoji="0" lang="en-US" sz="18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instructor.ID</a:t>
            </a:r>
            <a:r>
              <a:rPr kumimoji="0" lang="en-US" sz="18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&gt;</a:t>
            </a:r>
            <a:r>
              <a:rPr kumimoji="0" lang="en-US" sz="1800" b="0" i="0" u="none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teaches.ID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teaches</a:t>
            </a:r>
          </a:p>
        </p:txBody>
      </p:sp>
    </p:spTree>
    <p:extLst>
      <p:ext uri="{BB962C8B-B14F-4D97-AF65-F5344CB8AC3E}">
        <p14:creationId xmlns:p14="http://schemas.microsoft.com/office/powerpoint/2010/main" val="214410440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Join Operation (Cont.)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70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1524000" y="514350"/>
                <a:ext cx="5733098" cy="3617261"/>
              </a:xfrm>
            </p:spPr>
            <p:txBody>
              <a:bodyPr/>
              <a:lstStyle/>
              <a:p>
                <a:pPr>
                  <a:tabLst>
                    <a:tab pos="2362200" algn="ctr"/>
                  </a:tabLst>
                </a:pPr>
                <a:r>
                  <a:rPr lang="en-US" altLang="en-US" sz="1800" dirty="0"/>
                  <a:t>The </a:t>
                </a:r>
                <a:r>
                  <a:rPr lang="en-US" altLang="en-US" sz="1800" b="1" dirty="0"/>
                  <a:t>join </a:t>
                </a:r>
                <a:r>
                  <a:rPr lang="en-US" altLang="en-US" sz="1800" dirty="0"/>
                  <a:t>operation allows us to combine  a select operation and a  </a:t>
                </a:r>
                <a:r>
                  <a:rPr lang="en-US" altLang="en-US" sz="1800" b="1" dirty="0"/>
                  <a:t> </a:t>
                </a:r>
                <a:r>
                  <a:rPr lang="en-US" altLang="en-US" sz="1800" dirty="0"/>
                  <a:t>Cartesian-Product  operation into a single operation.</a:t>
                </a:r>
              </a:p>
              <a:p>
                <a:pPr>
                  <a:tabLst>
                    <a:tab pos="2362200" algn="ctr"/>
                  </a:tabLst>
                </a:pPr>
                <a:r>
                  <a:rPr lang="en-US" altLang="en-US" sz="1800" dirty="0"/>
                  <a:t>Consider relations </a:t>
                </a:r>
                <a:r>
                  <a:rPr lang="en-US" altLang="en-US" sz="1800" i="1" dirty="0"/>
                  <a:t>r </a:t>
                </a:r>
                <a:r>
                  <a:rPr lang="en-US" altLang="en-US" sz="1800" dirty="0"/>
                  <a:t>(</a:t>
                </a:r>
                <a:r>
                  <a:rPr lang="en-US" altLang="en-US" sz="1800" i="1" dirty="0"/>
                  <a:t>R</a:t>
                </a:r>
                <a:r>
                  <a:rPr lang="en-US" altLang="en-US" sz="1800" dirty="0"/>
                  <a:t>) and </a:t>
                </a:r>
                <a:r>
                  <a:rPr lang="en-US" altLang="en-US" sz="1800" i="1" dirty="0"/>
                  <a:t> s </a:t>
                </a:r>
                <a:r>
                  <a:rPr lang="en-US" altLang="en-US" sz="1800" dirty="0"/>
                  <a:t>(</a:t>
                </a:r>
                <a:r>
                  <a:rPr lang="en-US" altLang="en-US" sz="1800" i="1" dirty="0"/>
                  <a:t>S</a:t>
                </a:r>
                <a:r>
                  <a:rPr lang="en-US" altLang="en-US" sz="1800" dirty="0"/>
                  <a:t>)</a:t>
                </a:r>
              </a:p>
              <a:p>
                <a:r>
                  <a:rPr lang="en-US" altLang="en-US" sz="1800" dirty="0"/>
                  <a:t>Let  “theta” be a predicate on attributes in the schema R “union” S. The join operation  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⋈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US" altLang="en-US" sz="1800" dirty="0"/>
                  <a:t> s is defined as follows:</a:t>
                </a:r>
              </a:p>
              <a:p>
                <a:pPr>
                  <a:buNone/>
                </a:pPr>
                <a:r>
                  <a:rPr lang="en-US" altLang="en-US" sz="1800" i="1" dirty="0">
                    <a:sym typeface="Symbol" panose="05050102010706020507" pitchFamily="18" charset="2"/>
                  </a:rPr>
                  <a:t>       </a:t>
                </a:r>
                <a:r>
                  <a:rPr lang="en-US" altLang="en-US" sz="1800" dirty="0"/>
                  <a:t>        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𝑟</m:t>
                    </m:r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⋈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 × 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ja-JP" sz="1800" dirty="0">
                  <a:sym typeface="Symbol" panose="05050102010706020507" pitchFamily="18" charset="2"/>
                </a:endParaRPr>
              </a:p>
              <a:p>
                <a:pPr>
                  <a:buNone/>
                </a:pPr>
                <a:r>
                  <a:rPr lang="en-US" altLang="ja-JP" sz="900" dirty="0">
                    <a:sym typeface="Symbol" panose="05050102010706020507" pitchFamily="18" charset="2"/>
                  </a:rPr>
                  <a:t> </a:t>
                </a:r>
              </a:p>
              <a:p>
                <a:r>
                  <a:rPr lang="en-US" altLang="ja-JP" sz="1800" dirty="0">
                    <a:sym typeface="Symbol" panose="05050102010706020507" pitchFamily="18" charset="2"/>
                  </a:rPr>
                  <a:t>Thus</a:t>
                </a:r>
              </a:p>
              <a:p>
                <a:pPr marL="0" indent="0">
                  <a:buNone/>
                </a:pPr>
                <a:r>
                  <a:rPr lang="en-US" altLang="en-US" sz="1800" i="1" dirty="0">
                    <a:sym typeface="Symbol" panose="05050102010706020507" pitchFamily="18" charset="2"/>
                  </a:rPr>
                  <a:t>                  </a:t>
                </a:r>
                <a:r>
                  <a:rPr lang="en-US" altLang="en-US" sz="1800" dirty="0">
                    <a:sym typeface="Symbol" panose="05050102010706020507" pitchFamily="18" charset="2"/>
                  </a:rPr>
                  <a:t> </a:t>
                </a:r>
                <a:r>
                  <a:rPr lang="en-US" altLang="en-US" sz="1800" i="1" baseline="-25000" dirty="0">
                    <a:sym typeface="Symbol" panose="05050102010706020507" pitchFamily="18" charset="2"/>
                  </a:rPr>
                  <a:t>instructor.id =  teaches.id</a:t>
                </a:r>
                <a:r>
                  <a:rPr lang="en-US" altLang="ja-JP" sz="1800" i="1" baseline="-25000" dirty="0">
                    <a:sym typeface="Symbol" panose="05050102010706020507" pitchFamily="18" charset="2"/>
                  </a:rPr>
                  <a:t> </a:t>
                </a:r>
                <a:r>
                  <a:rPr lang="en-US" altLang="ja-JP" sz="1800" dirty="0">
                    <a:sym typeface="Symbol" panose="05050102010706020507" pitchFamily="18" charset="2"/>
                  </a:rPr>
                  <a:t>(</a:t>
                </a:r>
                <a:r>
                  <a:rPr lang="en-US" altLang="ja-JP" sz="1800" i="1" dirty="0">
                    <a:sym typeface="Symbol" panose="05050102010706020507" pitchFamily="18" charset="2"/>
                  </a:rPr>
                  <a:t>instructor  </a:t>
                </a:r>
                <a:r>
                  <a:rPr lang="en-US" altLang="ja-JP" sz="1800" dirty="0">
                    <a:sym typeface="Symbol" panose="05050102010706020507" pitchFamily="18" charset="2"/>
                  </a:rPr>
                  <a:t>x</a:t>
                </a:r>
                <a:r>
                  <a:rPr lang="en-US" altLang="ja-JP" sz="1800" i="1" dirty="0">
                    <a:sym typeface="Symbol" panose="05050102010706020507" pitchFamily="18" charset="2"/>
                  </a:rPr>
                  <a:t> teaches </a:t>
                </a:r>
                <a:r>
                  <a:rPr lang="en-US" altLang="ja-JP" sz="1800" dirty="0">
                    <a:sym typeface="Symbol" panose="05050102010706020507" pitchFamily="18" charset="2"/>
                  </a:rPr>
                  <a:t>))</a:t>
                </a:r>
              </a:p>
              <a:p>
                <a:pPr marL="0" indent="0">
                  <a:buNone/>
                </a:pPr>
                <a:r>
                  <a:rPr lang="en-US" altLang="ja-JP" sz="900" dirty="0">
                    <a:sym typeface="Symbol" panose="05050102010706020507" pitchFamily="18" charset="2"/>
                  </a:rPr>
                  <a:t> </a:t>
                </a:r>
              </a:p>
              <a:p>
                <a:r>
                  <a:rPr lang="en-US" altLang="ja-JP" sz="1800" dirty="0">
                    <a:sym typeface="Symbol" panose="05050102010706020507" pitchFamily="18" charset="2"/>
                  </a:rPr>
                  <a:t>Can equivalently be written as </a:t>
                </a:r>
              </a:p>
              <a:p>
                <a:pPr>
                  <a:buNone/>
                </a:pPr>
                <a:r>
                  <a:rPr lang="en-US" altLang="en-US" sz="1800" i="1" dirty="0">
                    <a:sym typeface="Symbol" panose="05050102010706020507" pitchFamily="18" charset="2"/>
                  </a:rPr>
                  <a:t>                 instructor</a:t>
                </a:r>
                <a:r>
                  <a:rPr lang="en-US" altLang="en-US" sz="1800" dirty="0">
                    <a:sym typeface="Symbol" panose="05050102010706020507" pitchFamily="18" charset="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⋈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sz="1800" i="1" baseline="-25000" dirty="0"/>
                  <a:t>Instructor.id = teaches.id</a:t>
                </a:r>
                <a:r>
                  <a:rPr lang="en-US" sz="1800" baseline="-25000" dirty="0"/>
                  <a:t> </a:t>
                </a:r>
                <a:r>
                  <a:rPr lang="en-US" sz="1800" i="1" dirty="0"/>
                  <a:t>teaches</a:t>
                </a:r>
                <a:r>
                  <a:rPr lang="en-US" sz="1800" dirty="0"/>
                  <a:t>.</a:t>
                </a:r>
              </a:p>
              <a:p>
                <a:pPr>
                  <a:buNone/>
                </a:pPr>
                <a:endParaRPr lang="en-US" altLang="ja-JP" sz="1800" dirty="0">
                  <a:sym typeface="Symbol" panose="05050102010706020507" pitchFamily="18" charset="2"/>
                </a:endParaRPr>
              </a:p>
            </p:txBody>
          </p:sp>
        </mc:Choice>
        <mc:Fallback xmlns="">
          <p:sp>
            <p:nvSpPr>
              <p:cNvPr id="7170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524000" y="514350"/>
                <a:ext cx="5733098" cy="3617261"/>
              </a:xfrm>
              <a:blipFill>
                <a:blip r:embed="rId3"/>
                <a:stretch>
                  <a:fillRect l="-887" t="-1053" b="-249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512830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Picture 11" descr="16x9_BG-08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pic>
        <p:nvPicPr>
          <p:cNvPr id="10243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4" name="TextBox 8"/>
          <p:cNvSpPr txBox="1">
            <a:spLocks noChangeArrowheads="1"/>
          </p:cNvSpPr>
          <p:nvPr/>
        </p:nvSpPr>
        <p:spPr bwMode="auto">
          <a:xfrm>
            <a:off x="0" y="1733550"/>
            <a:ext cx="914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2800" i="1" dirty="0">
                <a:solidFill>
                  <a:schemeClr val="bg1"/>
                </a:solidFill>
              </a:rPr>
              <a:t>Introduction</a:t>
            </a:r>
            <a:endParaRPr lang="en-US" altLang="en-US" sz="1600" i="1" dirty="0">
              <a:solidFill>
                <a:schemeClr val="bg1"/>
              </a:solidFill>
            </a:endParaRPr>
          </a:p>
        </p:txBody>
      </p:sp>
      <p:sp>
        <p:nvSpPr>
          <p:cNvPr id="8" name="TextBox 9"/>
          <p:cNvSpPr txBox="1">
            <a:spLocks noChangeArrowheads="1"/>
          </p:cNvSpPr>
          <p:nvPr/>
        </p:nvSpPr>
        <p:spPr bwMode="auto">
          <a:xfrm>
            <a:off x="0" y="4695825"/>
            <a:ext cx="6781800" cy="350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lnSpc>
                <a:spcPts val="2400"/>
              </a:lnSpc>
            </a:pPr>
            <a:fld id="{A057C3CF-FEF9-2D44-911E-86B89DEEE20D}" type="slidenum">
              <a:rPr lang="en-US" altLang="en-US" sz="800" b="1">
                <a:solidFill>
                  <a:schemeClr val="bg1"/>
                </a:solidFill>
              </a:rPr>
              <a:pPr>
                <a:lnSpc>
                  <a:spcPts val="2400"/>
                </a:lnSpc>
              </a:pPr>
              <a:t>5</a:t>
            </a:fld>
            <a:r>
              <a:rPr lang="en-US" altLang="en-US" sz="800" b="1" dirty="0">
                <a:solidFill>
                  <a:schemeClr val="bg1"/>
                </a:solidFill>
              </a:rPr>
              <a:t> </a:t>
            </a:r>
            <a:r>
              <a:rPr lang="en-US" altLang="en-US" sz="800" dirty="0">
                <a:solidFill>
                  <a:schemeClr val="bg1"/>
                </a:solidFill>
              </a:rPr>
              <a:t>|</a:t>
            </a:r>
            <a:r>
              <a:rPr lang="en-US" altLang="en-US" sz="800" b="1" dirty="0">
                <a:solidFill>
                  <a:schemeClr val="bg1"/>
                </a:solidFill>
              </a:rPr>
              <a:t> COMS W4111_002_2023_3: Lecture 2: ER, Relational, SQL (I) 		© Donald F. Ferguson, 2023</a:t>
            </a:r>
            <a:endParaRPr lang="en-US" altLang="en-US" sz="8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768876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2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Union Operation</a:t>
            </a:r>
          </a:p>
        </p:txBody>
      </p:sp>
      <p:sp>
        <p:nvSpPr>
          <p:cNvPr id="921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35867"/>
            <a:ext cx="5762393" cy="3516677"/>
          </a:xfrm>
        </p:spPr>
        <p:txBody>
          <a:bodyPr/>
          <a:lstStyle/>
          <a:p>
            <a:pPr>
              <a:tabLst>
                <a:tab pos="2224088" algn="ctr"/>
              </a:tabLst>
            </a:pPr>
            <a:r>
              <a:rPr lang="en-US" altLang="en-US" dirty="0"/>
              <a:t>The union operation </a:t>
            </a:r>
            <a:r>
              <a:rPr lang="en-US" altLang="en-US" dirty="0">
                <a:sym typeface="Symbol" panose="05050102010706020507" pitchFamily="18" charset="2"/>
              </a:rPr>
              <a:t>allows us to combine two relations </a:t>
            </a:r>
            <a:endParaRPr lang="en-US" altLang="en-US" dirty="0"/>
          </a:p>
          <a:p>
            <a:pPr>
              <a:tabLst>
                <a:tab pos="2224088" algn="ctr"/>
              </a:tabLst>
            </a:pPr>
            <a:r>
              <a:rPr lang="en-US" altLang="en-US" dirty="0"/>
              <a:t>Notation:  </a:t>
            </a:r>
            <a:r>
              <a:rPr lang="en-US" altLang="en-US" i="1" dirty="0"/>
              <a:t>r </a:t>
            </a:r>
            <a:r>
              <a:rPr lang="en-US" altLang="en-US" dirty="0"/>
              <a:t> </a:t>
            </a:r>
            <a:r>
              <a:rPr lang="en-US" altLang="en-US" dirty="0">
                <a:sym typeface="Symbol" panose="05050102010706020507" pitchFamily="18" charset="2"/>
              </a:rPr>
              <a:t> </a:t>
            </a:r>
            <a:r>
              <a:rPr lang="en-US" altLang="en-US" i="1" dirty="0">
                <a:sym typeface="Symbol" panose="05050102010706020507" pitchFamily="18" charset="2"/>
              </a:rPr>
              <a:t>s</a:t>
            </a:r>
            <a:endParaRPr lang="en-US" altLang="en-US" dirty="0">
              <a:sym typeface="Symbol" panose="05050102010706020507" pitchFamily="18" charset="2"/>
            </a:endParaRPr>
          </a:p>
          <a:p>
            <a:pPr>
              <a:tabLst>
                <a:tab pos="2224088" algn="ctr"/>
              </a:tabLst>
            </a:pPr>
            <a:r>
              <a:rPr lang="en-US" altLang="en-US" dirty="0">
                <a:sym typeface="Symbol" panose="05050102010706020507" pitchFamily="18" charset="2"/>
              </a:rPr>
              <a:t>For </a:t>
            </a:r>
            <a:r>
              <a:rPr lang="en-US" altLang="en-US" i="1" dirty="0"/>
              <a:t>r</a:t>
            </a:r>
            <a:r>
              <a:rPr lang="en-US" altLang="en-US" dirty="0"/>
              <a:t>  </a:t>
            </a:r>
            <a:r>
              <a:rPr lang="en-US" altLang="en-US" dirty="0">
                <a:sym typeface="Symbol" panose="05050102010706020507" pitchFamily="18" charset="2"/>
              </a:rPr>
              <a:t> </a:t>
            </a:r>
            <a:r>
              <a:rPr lang="en-US" altLang="en-US" i="1" dirty="0">
                <a:sym typeface="Symbol" panose="05050102010706020507" pitchFamily="18" charset="2"/>
              </a:rPr>
              <a:t>s</a:t>
            </a:r>
            <a:r>
              <a:rPr lang="en-US" altLang="en-US" dirty="0">
                <a:sym typeface="Symbol" panose="05050102010706020507" pitchFamily="18" charset="2"/>
              </a:rPr>
              <a:t> to be valid.</a:t>
            </a:r>
          </a:p>
          <a:p>
            <a:pPr>
              <a:buNone/>
              <a:tabLst>
                <a:tab pos="2224088" algn="ctr"/>
              </a:tabLst>
            </a:pPr>
            <a:r>
              <a:rPr lang="en-US" altLang="en-US" i="1" dirty="0">
                <a:sym typeface="Symbol" panose="05050102010706020507" pitchFamily="18" charset="2"/>
              </a:rPr>
              <a:t>	</a:t>
            </a:r>
            <a:r>
              <a:rPr lang="en-US" altLang="en-US" dirty="0">
                <a:sym typeface="Symbol" panose="05050102010706020507" pitchFamily="18" charset="2"/>
              </a:rPr>
              <a:t>1.   </a:t>
            </a:r>
            <a:r>
              <a:rPr lang="en-US" altLang="en-US" i="1" dirty="0">
                <a:sym typeface="Symbol" panose="05050102010706020507" pitchFamily="18" charset="2"/>
              </a:rPr>
              <a:t>r,</a:t>
            </a:r>
            <a:r>
              <a:rPr lang="en-US" altLang="en-US" dirty="0">
                <a:sym typeface="Symbol" panose="05050102010706020507" pitchFamily="18" charset="2"/>
              </a:rPr>
              <a:t> </a:t>
            </a:r>
            <a:r>
              <a:rPr lang="en-US" altLang="en-US" i="1" dirty="0">
                <a:sym typeface="Symbol" panose="05050102010706020507" pitchFamily="18" charset="2"/>
              </a:rPr>
              <a:t>s</a:t>
            </a:r>
            <a:r>
              <a:rPr lang="en-US" altLang="en-US" dirty="0">
                <a:sym typeface="Symbol" panose="05050102010706020507" pitchFamily="18" charset="2"/>
              </a:rPr>
              <a:t> must have the </a:t>
            </a:r>
            <a:r>
              <a:rPr lang="en-US" altLang="en-US" i="1" dirty="0">
                <a:sym typeface="Symbol" panose="05050102010706020507" pitchFamily="18" charset="2"/>
              </a:rPr>
              <a:t>same </a:t>
            </a:r>
            <a:r>
              <a:rPr lang="en-US" altLang="en-US" b="1" dirty="0">
                <a:solidFill>
                  <a:srgbClr val="002060"/>
                </a:solidFill>
                <a:sym typeface="Symbol" panose="05050102010706020507" pitchFamily="18" charset="2"/>
              </a:rPr>
              <a:t>arity</a:t>
            </a:r>
            <a:r>
              <a:rPr lang="en-US" altLang="en-US" dirty="0">
                <a:sym typeface="Symbol" panose="05050102010706020507" pitchFamily="18" charset="2"/>
              </a:rPr>
              <a:t> (same number of attributes)</a:t>
            </a:r>
          </a:p>
          <a:p>
            <a:pPr>
              <a:spcBef>
                <a:spcPts val="0"/>
              </a:spcBef>
              <a:buNone/>
              <a:tabLst>
                <a:tab pos="2224088" algn="ctr"/>
              </a:tabLst>
            </a:pPr>
            <a:r>
              <a:rPr lang="en-US" altLang="en-US" dirty="0">
                <a:sym typeface="Symbol" panose="05050102010706020507" pitchFamily="18" charset="2"/>
              </a:rPr>
              <a:t>	2.   The attribute domains must be </a:t>
            </a:r>
            <a:r>
              <a:rPr lang="en-US" altLang="en-US" b="1" dirty="0">
                <a:solidFill>
                  <a:srgbClr val="002060"/>
                </a:solidFill>
                <a:sym typeface="Symbol" panose="05050102010706020507" pitchFamily="18" charset="2"/>
              </a:rPr>
              <a:t>compatible</a:t>
            </a:r>
            <a:r>
              <a:rPr lang="en-US" altLang="en-US" dirty="0">
                <a:sym typeface="Symbol" panose="05050102010706020507" pitchFamily="18" charset="2"/>
              </a:rPr>
              <a:t> (example: 2</a:t>
            </a:r>
            <a:r>
              <a:rPr lang="en-US" altLang="en-US" baseline="30000" dirty="0">
                <a:sym typeface="Symbol" panose="05050102010706020507" pitchFamily="18" charset="2"/>
              </a:rPr>
              <a:t>nd</a:t>
            </a:r>
            <a:r>
              <a:rPr lang="en-US" altLang="en-US" dirty="0">
                <a:sym typeface="Symbol" panose="05050102010706020507" pitchFamily="18" charset="2"/>
              </a:rPr>
              <a:t> </a:t>
            </a:r>
          </a:p>
          <a:p>
            <a:pPr lvl="1">
              <a:spcBef>
                <a:spcPts val="0"/>
              </a:spcBef>
              <a:buNone/>
              <a:tabLst>
                <a:tab pos="2224088" algn="ctr"/>
              </a:tabLst>
            </a:pPr>
            <a:r>
              <a:rPr lang="en-US" altLang="en-US" sz="1200" dirty="0">
                <a:sym typeface="Symbol" panose="05050102010706020507" pitchFamily="18" charset="2"/>
              </a:rPr>
              <a:t>     column of </a:t>
            </a:r>
            <a:r>
              <a:rPr lang="en-US" altLang="en-US" sz="1200" i="1" dirty="0">
                <a:sym typeface="Symbol" panose="05050102010706020507" pitchFamily="18" charset="2"/>
              </a:rPr>
              <a:t>r</a:t>
            </a:r>
            <a:r>
              <a:rPr lang="en-US" altLang="en-US" sz="1200" dirty="0">
                <a:sym typeface="Symbol" panose="05050102010706020507" pitchFamily="18" charset="2"/>
              </a:rPr>
              <a:t> deals with the same type of values as does the 2</a:t>
            </a:r>
            <a:r>
              <a:rPr lang="en-US" altLang="en-US" sz="1200" baseline="30000" dirty="0">
                <a:sym typeface="Symbol" panose="05050102010706020507" pitchFamily="18" charset="2"/>
              </a:rPr>
              <a:t>nd </a:t>
            </a:r>
            <a:r>
              <a:rPr lang="en-US" altLang="en-US" sz="1200" dirty="0">
                <a:sym typeface="Symbol" panose="05050102010706020507" pitchFamily="18" charset="2"/>
              </a:rPr>
              <a:t>column of </a:t>
            </a:r>
            <a:r>
              <a:rPr lang="en-US" altLang="en-US" sz="1200" i="1" dirty="0">
                <a:sym typeface="Symbol" panose="05050102010706020507" pitchFamily="18" charset="2"/>
              </a:rPr>
              <a:t>s</a:t>
            </a:r>
            <a:r>
              <a:rPr lang="en-US" altLang="en-US" sz="1200" dirty="0">
                <a:sym typeface="Symbol" panose="05050102010706020507" pitchFamily="18" charset="2"/>
              </a:rPr>
              <a:t>)</a:t>
            </a:r>
          </a:p>
          <a:p>
            <a:pPr>
              <a:lnSpc>
                <a:spcPct val="140000"/>
              </a:lnSpc>
              <a:tabLst>
                <a:tab pos="2224088" algn="ctr"/>
              </a:tabLst>
            </a:pPr>
            <a:r>
              <a:rPr lang="en-US" altLang="en-US" dirty="0"/>
              <a:t>Example: to find all courses taught in the Fall 2017 semester, or in the Spring 2018 semester, or in both</a:t>
            </a:r>
            <a:br>
              <a:rPr lang="en-US" altLang="en-US" dirty="0"/>
            </a:br>
            <a:r>
              <a:rPr lang="en-US" altLang="en-US" dirty="0"/>
              <a:t>   </a:t>
            </a:r>
            <a:r>
              <a:rPr lang="en-US" altLang="en-US" dirty="0">
                <a:sym typeface="Symbol" panose="05050102010706020507" pitchFamily="18" charset="2"/>
              </a:rPr>
              <a:t></a:t>
            </a:r>
            <a:r>
              <a:rPr lang="en-US" altLang="en-US" i="1" baseline="-25000" dirty="0" err="1"/>
              <a:t>course_id</a:t>
            </a:r>
            <a:r>
              <a:rPr lang="en-US" altLang="en-US" dirty="0"/>
              <a:t> (</a:t>
            </a:r>
            <a:r>
              <a:rPr lang="en-US" altLang="en-US" i="1" dirty="0">
                <a:sym typeface="Symbol" panose="05050102010706020507" pitchFamily="18" charset="2"/>
              </a:rPr>
              <a:t></a:t>
            </a:r>
            <a:r>
              <a:rPr lang="en-US" altLang="en-US" dirty="0">
                <a:sym typeface="Symbol" panose="05050102010706020507" pitchFamily="18" charset="2"/>
              </a:rPr>
              <a:t> </a:t>
            </a:r>
            <a:r>
              <a:rPr lang="en-US" altLang="en-US" i="1" baseline="-25000" dirty="0">
                <a:sym typeface="Symbol" panose="05050102010706020507" pitchFamily="18" charset="2"/>
              </a:rPr>
              <a:t>semester=</a:t>
            </a:r>
            <a:r>
              <a:rPr lang="ja-JP" altLang="en-US" i="1" baseline="-25000" dirty="0">
                <a:sym typeface="Symbol" panose="05050102010706020507" pitchFamily="18" charset="2"/>
              </a:rPr>
              <a:t>“</a:t>
            </a:r>
            <a:r>
              <a:rPr lang="en-US" altLang="ja-JP" i="1" baseline="-25000" dirty="0">
                <a:sym typeface="Symbol" panose="05050102010706020507" pitchFamily="18" charset="2"/>
              </a:rPr>
              <a:t>Fall</a:t>
            </a:r>
            <a:r>
              <a:rPr lang="ja-JP" altLang="en-US" i="1" baseline="-25000" dirty="0">
                <a:sym typeface="Symbol" panose="05050102010706020507" pitchFamily="18" charset="2"/>
              </a:rPr>
              <a:t>”</a:t>
            </a:r>
            <a:r>
              <a:rPr lang="en-US" altLang="ja-JP" i="1" baseline="-25000" dirty="0">
                <a:sym typeface="Symbol" panose="05050102010706020507" pitchFamily="18" charset="2"/>
              </a:rPr>
              <a:t>  </a:t>
            </a:r>
            <a:r>
              <a:rPr lang="el-GR" altLang="ja-JP" i="1" baseline="-25000" dirty="0">
                <a:sym typeface="Symbol" panose="05050102010706020507" pitchFamily="18" charset="2"/>
              </a:rPr>
              <a:t>Λ</a:t>
            </a:r>
            <a:r>
              <a:rPr lang="en-US" altLang="ja-JP" i="1" baseline="-25000" dirty="0">
                <a:sym typeface="Symbol" panose="05050102010706020507" pitchFamily="18" charset="2"/>
              </a:rPr>
              <a:t> year=2017 </a:t>
            </a:r>
            <a:r>
              <a:rPr lang="en-US" altLang="ja-JP" dirty="0">
                <a:sym typeface="Symbol" panose="05050102010706020507" pitchFamily="18" charset="2"/>
              </a:rPr>
              <a:t>(</a:t>
            </a:r>
            <a:r>
              <a:rPr lang="en-US" altLang="ja-JP" i="1" dirty="0">
                <a:sym typeface="Symbol" panose="05050102010706020507" pitchFamily="18" charset="2"/>
              </a:rPr>
              <a:t>section</a:t>
            </a:r>
            <a:r>
              <a:rPr lang="en-US" altLang="ja-JP" dirty="0">
                <a:sym typeface="Symbol" panose="05050102010706020507" pitchFamily="18" charset="2"/>
              </a:rPr>
              <a:t>))    </a:t>
            </a:r>
            <a:br>
              <a:rPr lang="en-US" altLang="ja-JP" dirty="0">
                <a:sym typeface="Symbol" panose="05050102010706020507" pitchFamily="18" charset="2"/>
              </a:rPr>
            </a:br>
            <a:r>
              <a:rPr lang="en-US" altLang="ja-JP" dirty="0">
                <a:sym typeface="Symbol" panose="05050102010706020507" pitchFamily="18" charset="2"/>
              </a:rPr>
              <a:t>   </a:t>
            </a:r>
            <a:r>
              <a:rPr lang="en-US" altLang="ja-JP" i="1" baseline="-25000" dirty="0" err="1"/>
              <a:t>course_id</a:t>
            </a:r>
            <a:r>
              <a:rPr lang="en-US" altLang="ja-JP" dirty="0"/>
              <a:t> (</a:t>
            </a:r>
            <a:r>
              <a:rPr lang="en-US" altLang="ja-JP" i="1" dirty="0">
                <a:sym typeface="Symbol" panose="05050102010706020507" pitchFamily="18" charset="2"/>
              </a:rPr>
              <a:t></a:t>
            </a:r>
            <a:r>
              <a:rPr lang="en-US" altLang="ja-JP" dirty="0">
                <a:sym typeface="Symbol" panose="05050102010706020507" pitchFamily="18" charset="2"/>
              </a:rPr>
              <a:t> </a:t>
            </a:r>
            <a:r>
              <a:rPr lang="en-US" altLang="ja-JP" i="1" baseline="-25000" dirty="0">
                <a:sym typeface="Symbol" panose="05050102010706020507" pitchFamily="18" charset="2"/>
              </a:rPr>
              <a:t>semester=</a:t>
            </a:r>
            <a:r>
              <a:rPr lang="ja-JP" altLang="en-US" i="1" baseline="-25000" dirty="0">
                <a:sym typeface="Symbol" panose="05050102010706020507" pitchFamily="18" charset="2"/>
              </a:rPr>
              <a:t>“</a:t>
            </a:r>
            <a:r>
              <a:rPr lang="en-US" altLang="ja-JP" i="1" baseline="-25000" dirty="0">
                <a:sym typeface="Symbol" panose="05050102010706020507" pitchFamily="18" charset="2"/>
              </a:rPr>
              <a:t>Spring</a:t>
            </a:r>
            <a:r>
              <a:rPr lang="ja-JP" altLang="en-US" i="1" baseline="-25000" dirty="0">
                <a:sym typeface="Symbol" panose="05050102010706020507" pitchFamily="18" charset="2"/>
              </a:rPr>
              <a:t>”</a:t>
            </a:r>
            <a:r>
              <a:rPr lang="en-US" altLang="ja-JP" i="1" baseline="-25000" dirty="0">
                <a:sym typeface="Symbol" panose="05050102010706020507" pitchFamily="18" charset="2"/>
              </a:rPr>
              <a:t>  </a:t>
            </a:r>
            <a:r>
              <a:rPr lang="el-GR" altLang="ja-JP" i="1" baseline="-25000" dirty="0">
                <a:sym typeface="Symbol" panose="05050102010706020507" pitchFamily="18" charset="2"/>
              </a:rPr>
              <a:t>Λ</a:t>
            </a:r>
            <a:r>
              <a:rPr lang="en-US" altLang="ja-JP" i="1" baseline="-25000" dirty="0">
                <a:sym typeface="Symbol" panose="05050102010706020507" pitchFamily="18" charset="2"/>
              </a:rPr>
              <a:t> year=2018 </a:t>
            </a:r>
            <a:r>
              <a:rPr lang="en-US" altLang="ja-JP" dirty="0">
                <a:sym typeface="Symbol" panose="05050102010706020507" pitchFamily="18" charset="2"/>
              </a:rPr>
              <a:t>(</a:t>
            </a:r>
            <a:r>
              <a:rPr lang="en-US" altLang="ja-JP" i="1" dirty="0">
                <a:sym typeface="Symbol" panose="05050102010706020507" pitchFamily="18" charset="2"/>
              </a:rPr>
              <a:t>section</a:t>
            </a:r>
            <a:r>
              <a:rPr lang="en-US" altLang="ja-JP" dirty="0">
                <a:sym typeface="Symbol" panose="05050102010706020507" pitchFamily="18" charset="2"/>
              </a:rPr>
              <a:t>))</a:t>
            </a:r>
          </a:p>
          <a:p>
            <a:pPr>
              <a:lnSpc>
                <a:spcPct val="140000"/>
              </a:lnSpc>
              <a:tabLst>
                <a:tab pos="2224088" algn="ctr"/>
              </a:tabLst>
            </a:pPr>
            <a:endParaRPr lang="en-US" altLang="en-US" dirty="0"/>
          </a:p>
          <a:p>
            <a:pPr>
              <a:lnSpc>
                <a:spcPct val="140000"/>
              </a:lnSpc>
              <a:buNone/>
              <a:tabLst>
                <a:tab pos="2224088" algn="ctr"/>
              </a:tabLst>
            </a:pPr>
            <a:r>
              <a:rPr lang="en-US" altLang="en-US" i="1" dirty="0"/>
              <a:t>(</a:t>
            </a:r>
            <a:r>
              <a:rPr lang="en-US" altLang="en-US" i="1" dirty="0" err="1"/>
              <a:t>a,b,c,d</a:t>
            </a:r>
            <a:r>
              <a:rPr lang="en-US" altLang="en-US" i="1" dirty="0"/>
              <a:t>)</a:t>
            </a:r>
          </a:p>
          <a:p>
            <a:pPr>
              <a:lnSpc>
                <a:spcPct val="140000"/>
              </a:lnSpc>
              <a:buNone/>
              <a:tabLst>
                <a:tab pos="2224088" algn="ctr"/>
              </a:tabLst>
            </a:pPr>
            <a:r>
              <a:rPr lang="en-US" altLang="en-US" i="1" dirty="0"/>
              <a:t>(</a:t>
            </a:r>
            <a:r>
              <a:rPr lang="en-US" altLang="en-US" i="1" dirty="0" err="1"/>
              <a:t>x,y</a:t>
            </a:r>
            <a:r>
              <a:rPr lang="en-US" altLang="en-US" i="1" dirty="0"/>
              <a:t>)</a:t>
            </a:r>
          </a:p>
          <a:p>
            <a:pPr>
              <a:lnSpc>
                <a:spcPct val="140000"/>
              </a:lnSpc>
              <a:buNone/>
              <a:tabLst>
                <a:tab pos="2224088" algn="ctr"/>
              </a:tabLst>
            </a:pPr>
            <a:r>
              <a:rPr lang="en-US" altLang="en-US" i="1" dirty="0"/>
              <a:t>Project(a,</a:t>
            </a:r>
          </a:p>
        </p:txBody>
      </p:sp>
    </p:spTree>
    <p:extLst>
      <p:ext uri="{BB962C8B-B14F-4D97-AF65-F5344CB8AC3E}">
        <p14:creationId xmlns:p14="http://schemas.microsoft.com/office/powerpoint/2010/main" val="158037725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2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Union Operation (Cont.)</a:t>
            </a:r>
          </a:p>
        </p:txBody>
      </p:sp>
      <p:sp>
        <p:nvSpPr>
          <p:cNvPr id="921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2" y="781003"/>
            <a:ext cx="5760530" cy="1029509"/>
          </a:xfrm>
        </p:spPr>
        <p:txBody>
          <a:bodyPr/>
          <a:lstStyle/>
          <a:p>
            <a:pPr>
              <a:lnSpc>
                <a:spcPct val="140000"/>
              </a:lnSpc>
              <a:tabLst>
                <a:tab pos="2224088" algn="ctr"/>
              </a:tabLst>
            </a:pPr>
            <a:r>
              <a:rPr lang="en-US" altLang="en-US" dirty="0"/>
              <a:t>Result of: </a:t>
            </a:r>
            <a:br>
              <a:rPr lang="en-US" altLang="en-US" dirty="0"/>
            </a:br>
            <a:r>
              <a:rPr lang="en-US" altLang="en-US" dirty="0"/>
              <a:t>   </a:t>
            </a:r>
            <a:r>
              <a:rPr lang="en-US" altLang="en-US" dirty="0">
                <a:sym typeface="Symbol" panose="05050102010706020507" pitchFamily="18" charset="2"/>
              </a:rPr>
              <a:t></a:t>
            </a:r>
            <a:r>
              <a:rPr lang="en-US" altLang="en-US" i="1" baseline="-25000" dirty="0" err="1"/>
              <a:t>course_id</a:t>
            </a:r>
            <a:r>
              <a:rPr lang="en-US" altLang="en-US" dirty="0"/>
              <a:t> (</a:t>
            </a:r>
            <a:r>
              <a:rPr lang="en-US" altLang="en-US" i="1" dirty="0">
                <a:sym typeface="Symbol" panose="05050102010706020507" pitchFamily="18" charset="2"/>
              </a:rPr>
              <a:t></a:t>
            </a:r>
            <a:r>
              <a:rPr lang="en-US" altLang="en-US" dirty="0">
                <a:sym typeface="Symbol" panose="05050102010706020507" pitchFamily="18" charset="2"/>
              </a:rPr>
              <a:t> </a:t>
            </a:r>
            <a:r>
              <a:rPr lang="en-US" altLang="en-US" i="1" baseline="-25000" dirty="0">
                <a:sym typeface="Symbol" panose="05050102010706020507" pitchFamily="18" charset="2"/>
              </a:rPr>
              <a:t>semester=</a:t>
            </a:r>
            <a:r>
              <a:rPr lang="ja-JP" altLang="en-US" i="1" baseline="-25000" dirty="0">
                <a:sym typeface="Symbol" panose="05050102010706020507" pitchFamily="18" charset="2"/>
              </a:rPr>
              <a:t>“</a:t>
            </a:r>
            <a:r>
              <a:rPr lang="en-US" altLang="ja-JP" i="1" baseline="-25000" dirty="0">
                <a:sym typeface="Symbol" panose="05050102010706020507" pitchFamily="18" charset="2"/>
              </a:rPr>
              <a:t>Fall</a:t>
            </a:r>
            <a:r>
              <a:rPr lang="ja-JP" altLang="en-US" i="1" baseline="-25000" dirty="0">
                <a:sym typeface="Symbol" panose="05050102010706020507" pitchFamily="18" charset="2"/>
              </a:rPr>
              <a:t>”</a:t>
            </a:r>
            <a:r>
              <a:rPr lang="en-US" altLang="ja-JP" i="1" baseline="-25000" dirty="0">
                <a:sym typeface="Symbol" panose="05050102010706020507" pitchFamily="18" charset="2"/>
              </a:rPr>
              <a:t>  </a:t>
            </a:r>
            <a:r>
              <a:rPr lang="el-GR" altLang="ja-JP" i="1" baseline="-25000" dirty="0">
                <a:sym typeface="Symbol" panose="05050102010706020507" pitchFamily="18" charset="2"/>
              </a:rPr>
              <a:t>Λ</a:t>
            </a:r>
            <a:r>
              <a:rPr lang="en-US" altLang="ja-JP" i="1" baseline="-25000" dirty="0">
                <a:sym typeface="Symbol" panose="05050102010706020507" pitchFamily="18" charset="2"/>
              </a:rPr>
              <a:t> year=2017 </a:t>
            </a:r>
            <a:r>
              <a:rPr lang="en-US" altLang="ja-JP" dirty="0">
                <a:sym typeface="Symbol" panose="05050102010706020507" pitchFamily="18" charset="2"/>
              </a:rPr>
              <a:t>(</a:t>
            </a:r>
            <a:r>
              <a:rPr lang="en-US" altLang="ja-JP" i="1" dirty="0">
                <a:sym typeface="Symbol" panose="05050102010706020507" pitchFamily="18" charset="2"/>
              </a:rPr>
              <a:t>section</a:t>
            </a:r>
            <a:r>
              <a:rPr lang="en-US" altLang="ja-JP" dirty="0">
                <a:sym typeface="Symbol" panose="05050102010706020507" pitchFamily="18" charset="2"/>
              </a:rPr>
              <a:t>))    </a:t>
            </a:r>
            <a:br>
              <a:rPr lang="en-US" altLang="ja-JP" dirty="0">
                <a:sym typeface="Symbol" panose="05050102010706020507" pitchFamily="18" charset="2"/>
              </a:rPr>
            </a:br>
            <a:r>
              <a:rPr lang="en-US" altLang="ja-JP" dirty="0">
                <a:sym typeface="Symbol" panose="05050102010706020507" pitchFamily="18" charset="2"/>
              </a:rPr>
              <a:t>   </a:t>
            </a:r>
            <a:r>
              <a:rPr lang="en-US" altLang="ja-JP" i="1" baseline="-25000" dirty="0" err="1"/>
              <a:t>course_id</a:t>
            </a:r>
            <a:r>
              <a:rPr lang="en-US" altLang="ja-JP" dirty="0"/>
              <a:t> (</a:t>
            </a:r>
            <a:r>
              <a:rPr lang="en-US" altLang="ja-JP" i="1" dirty="0">
                <a:sym typeface="Symbol" panose="05050102010706020507" pitchFamily="18" charset="2"/>
              </a:rPr>
              <a:t></a:t>
            </a:r>
            <a:r>
              <a:rPr lang="en-US" altLang="ja-JP" dirty="0">
                <a:sym typeface="Symbol" panose="05050102010706020507" pitchFamily="18" charset="2"/>
              </a:rPr>
              <a:t> </a:t>
            </a:r>
            <a:r>
              <a:rPr lang="en-US" altLang="ja-JP" i="1" baseline="-25000" dirty="0">
                <a:sym typeface="Symbol" panose="05050102010706020507" pitchFamily="18" charset="2"/>
              </a:rPr>
              <a:t>semester=</a:t>
            </a:r>
            <a:r>
              <a:rPr lang="ja-JP" altLang="en-US" i="1" baseline="-25000" dirty="0">
                <a:sym typeface="Symbol" panose="05050102010706020507" pitchFamily="18" charset="2"/>
              </a:rPr>
              <a:t>“</a:t>
            </a:r>
            <a:r>
              <a:rPr lang="en-US" altLang="ja-JP" i="1" baseline="-25000" dirty="0">
                <a:sym typeface="Symbol" panose="05050102010706020507" pitchFamily="18" charset="2"/>
              </a:rPr>
              <a:t>Spring</a:t>
            </a:r>
            <a:r>
              <a:rPr lang="ja-JP" altLang="en-US" i="1" baseline="-25000" dirty="0">
                <a:sym typeface="Symbol" panose="05050102010706020507" pitchFamily="18" charset="2"/>
              </a:rPr>
              <a:t>”</a:t>
            </a:r>
            <a:r>
              <a:rPr lang="en-US" altLang="ja-JP" i="1" baseline="-25000" dirty="0">
                <a:sym typeface="Symbol" panose="05050102010706020507" pitchFamily="18" charset="2"/>
              </a:rPr>
              <a:t>  </a:t>
            </a:r>
            <a:r>
              <a:rPr lang="el-GR" altLang="ja-JP" i="1" baseline="-25000" dirty="0">
                <a:sym typeface="Symbol" panose="05050102010706020507" pitchFamily="18" charset="2"/>
              </a:rPr>
              <a:t>Λ</a:t>
            </a:r>
            <a:r>
              <a:rPr lang="en-US" altLang="ja-JP" i="1" baseline="-25000" dirty="0">
                <a:sym typeface="Symbol" panose="05050102010706020507" pitchFamily="18" charset="2"/>
              </a:rPr>
              <a:t> year=2018 </a:t>
            </a:r>
            <a:r>
              <a:rPr lang="en-US" altLang="ja-JP" dirty="0">
                <a:sym typeface="Symbol" panose="05050102010706020507" pitchFamily="18" charset="2"/>
              </a:rPr>
              <a:t>(</a:t>
            </a:r>
            <a:r>
              <a:rPr lang="en-US" altLang="ja-JP" i="1" dirty="0">
                <a:sym typeface="Symbol" panose="05050102010706020507" pitchFamily="18" charset="2"/>
              </a:rPr>
              <a:t>section</a:t>
            </a:r>
            <a:r>
              <a:rPr lang="en-US" altLang="ja-JP" dirty="0">
                <a:sym typeface="Symbol" panose="05050102010706020507" pitchFamily="18" charset="2"/>
              </a:rPr>
              <a:t>))</a:t>
            </a:r>
          </a:p>
          <a:p>
            <a:pPr>
              <a:lnSpc>
                <a:spcPct val="140000"/>
              </a:lnSpc>
              <a:tabLst>
                <a:tab pos="2224088" algn="ctr"/>
              </a:tabLst>
            </a:pPr>
            <a:endParaRPr lang="en-US" altLang="en-US" dirty="0"/>
          </a:p>
          <a:p>
            <a:pPr>
              <a:lnSpc>
                <a:spcPct val="140000"/>
              </a:lnSpc>
              <a:buNone/>
              <a:tabLst>
                <a:tab pos="2224088" algn="ctr"/>
              </a:tabLst>
            </a:pPr>
            <a:endParaRPr lang="en-US" altLang="en-US" i="1" dirty="0"/>
          </a:p>
        </p:txBody>
      </p:sp>
      <p:pic>
        <p:nvPicPr>
          <p:cNvPr id="54273" name="Picture 1" descr="W:\db-book\db7\slide-dir\KEEP\Tables-ch2\2_14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08708" y="1892156"/>
            <a:ext cx="737234" cy="1805185"/>
          </a:xfrm>
          <a:prstGeom prst="rect">
            <a:avLst/>
          </a:prstGeom>
          <a:noFill/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A6FDDF1-F514-3644-AED0-C173E8575EFD}"/>
              </a:ext>
            </a:extLst>
          </p:cNvPr>
          <p:cNvSpPr txBox="1"/>
          <p:nvPr/>
        </p:nvSpPr>
        <p:spPr>
          <a:xfrm>
            <a:off x="533400" y="4019550"/>
            <a:ext cx="70114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Note: The preloaded dataset on the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RelaX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calculator is different from the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most recent data referenced in the book. It is from a previous edition.</a:t>
            </a:r>
          </a:p>
        </p:txBody>
      </p:sp>
    </p:spTree>
    <p:extLst>
      <p:ext uri="{BB962C8B-B14F-4D97-AF65-F5344CB8AC3E}">
        <p14:creationId xmlns:p14="http://schemas.microsoft.com/office/powerpoint/2010/main" val="75675712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Set-Intersection Operation</a:t>
            </a:r>
          </a:p>
        </p:txBody>
      </p:sp>
      <p:sp>
        <p:nvSpPr>
          <p:cNvPr id="1126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08435"/>
            <a:ext cx="5709127" cy="2949749"/>
          </a:xfrm>
        </p:spPr>
        <p:txBody>
          <a:bodyPr/>
          <a:lstStyle/>
          <a:p>
            <a:r>
              <a:rPr lang="en-US" altLang="en-US" dirty="0"/>
              <a:t>The  set-intersection  operation </a:t>
            </a:r>
            <a:r>
              <a:rPr lang="en-US" altLang="en-US" dirty="0">
                <a:sym typeface="Symbol" panose="05050102010706020507" pitchFamily="18" charset="2"/>
              </a:rPr>
              <a:t> allows us to find tuples that are in both the input relations.</a:t>
            </a:r>
            <a:endParaRPr lang="en-US" altLang="en-US" dirty="0"/>
          </a:p>
          <a:p>
            <a:r>
              <a:rPr lang="en-US" altLang="en-US" dirty="0"/>
              <a:t>Notation: </a:t>
            </a:r>
            <a:r>
              <a:rPr lang="en-US" altLang="en-US" i="1" dirty="0"/>
              <a:t>r</a:t>
            </a:r>
            <a:r>
              <a:rPr lang="en-US" altLang="en-US" dirty="0"/>
              <a:t> </a:t>
            </a:r>
            <a:r>
              <a:rPr lang="en-US" altLang="en-US" dirty="0">
                <a:sym typeface="Symbol" panose="05050102010706020507" pitchFamily="18" charset="2"/>
              </a:rPr>
              <a:t> </a:t>
            </a:r>
            <a:r>
              <a:rPr lang="en-US" altLang="en-US" i="1" dirty="0"/>
              <a:t>s</a:t>
            </a:r>
            <a:endParaRPr lang="en-US" altLang="en-US" dirty="0"/>
          </a:p>
          <a:p>
            <a:r>
              <a:rPr lang="en-US" altLang="en-US" dirty="0"/>
              <a:t>Assume: </a:t>
            </a:r>
          </a:p>
          <a:p>
            <a:pPr lvl="1"/>
            <a:r>
              <a:rPr lang="en-US" altLang="en-US" i="1" dirty="0"/>
              <a:t>r</a:t>
            </a:r>
            <a:r>
              <a:rPr lang="en-US" altLang="en-US" dirty="0"/>
              <a:t>, </a:t>
            </a:r>
            <a:r>
              <a:rPr lang="en-US" altLang="en-US" i="1" dirty="0"/>
              <a:t>s</a:t>
            </a:r>
            <a:r>
              <a:rPr lang="en-US" altLang="en-US" dirty="0"/>
              <a:t> have the </a:t>
            </a:r>
            <a:r>
              <a:rPr lang="en-US" altLang="en-US" i="1" dirty="0"/>
              <a:t>same </a:t>
            </a:r>
            <a:r>
              <a:rPr lang="en-US" altLang="en-US" i="1" dirty="0" err="1"/>
              <a:t>arity</a:t>
            </a:r>
            <a:r>
              <a:rPr lang="en-US" altLang="en-US" dirty="0"/>
              <a:t> </a:t>
            </a:r>
          </a:p>
          <a:p>
            <a:pPr lvl="1"/>
            <a:r>
              <a:rPr lang="en-US" altLang="en-US" dirty="0"/>
              <a:t>attributes of </a:t>
            </a:r>
            <a:r>
              <a:rPr lang="en-US" altLang="en-US" i="1" dirty="0"/>
              <a:t>r</a:t>
            </a:r>
            <a:r>
              <a:rPr lang="en-US" altLang="en-US" dirty="0"/>
              <a:t> and </a:t>
            </a:r>
            <a:r>
              <a:rPr lang="en-US" altLang="en-US" i="1" dirty="0"/>
              <a:t>s</a:t>
            </a:r>
            <a:r>
              <a:rPr lang="en-US" altLang="en-US" dirty="0"/>
              <a:t> are compatible</a:t>
            </a:r>
          </a:p>
          <a:p>
            <a:r>
              <a:rPr lang="en-US" altLang="en-US" dirty="0"/>
              <a:t>Example: Find the set of all courses taught in both the Fall 2017 and the Spring 2018 semesters.</a:t>
            </a:r>
          </a:p>
          <a:p>
            <a:pPr>
              <a:buNone/>
            </a:pPr>
            <a:r>
              <a:rPr lang="en-US" altLang="en-US" dirty="0">
                <a:sym typeface="Symbol" panose="05050102010706020507" pitchFamily="18" charset="2"/>
              </a:rPr>
              <a:t>           </a:t>
            </a:r>
            <a:r>
              <a:rPr lang="en-US" altLang="en-US" i="1" baseline="-25000" dirty="0" err="1"/>
              <a:t>course_id</a:t>
            </a:r>
            <a:r>
              <a:rPr lang="en-US" altLang="en-US" dirty="0"/>
              <a:t> (</a:t>
            </a:r>
            <a:r>
              <a:rPr lang="en-US" altLang="en-US" i="1" dirty="0">
                <a:sym typeface="Symbol" panose="05050102010706020507" pitchFamily="18" charset="2"/>
              </a:rPr>
              <a:t></a:t>
            </a:r>
            <a:r>
              <a:rPr lang="en-US" altLang="en-US" dirty="0">
                <a:sym typeface="Symbol" panose="05050102010706020507" pitchFamily="18" charset="2"/>
              </a:rPr>
              <a:t> </a:t>
            </a:r>
            <a:r>
              <a:rPr lang="en-US" altLang="en-US" i="1" baseline="-25000" dirty="0">
                <a:sym typeface="Symbol" panose="05050102010706020507" pitchFamily="18" charset="2"/>
              </a:rPr>
              <a:t>semester=</a:t>
            </a:r>
            <a:r>
              <a:rPr lang="ja-JP" altLang="en-US" i="1" baseline="-25000" dirty="0">
                <a:sym typeface="Symbol" panose="05050102010706020507" pitchFamily="18" charset="2"/>
              </a:rPr>
              <a:t>“</a:t>
            </a:r>
            <a:r>
              <a:rPr lang="en-US" altLang="ja-JP" i="1" baseline="-25000" dirty="0">
                <a:sym typeface="Symbol" panose="05050102010706020507" pitchFamily="18" charset="2"/>
              </a:rPr>
              <a:t>Fall</a:t>
            </a:r>
            <a:r>
              <a:rPr lang="ja-JP" altLang="en-US" i="1" baseline="-25000" dirty="0">
                <a:sym typeface="Symbol" panose="05050102010706020507" pitchFamily="18" charset="2"/>
              </a:rPr>
              <a:t>”</a:t>
            </a:r>
            <a:r>
              <a:rPr lang="en-US" altLang="ja-JP" i="1" baseline="-25000" dirty="0">
                <a:sym typeface="Symbol" panose="05050102010706020507" pitchFamily="18" charset="2"/>
              </a:rPr>
              <a:t>  </a:t>
            </a:r>
            <a:r>
              <a:rPr lang="el-GR" altLang="ja-JP" i="1" baseline="-25000" dirty="0">
                <a:sym typeface="Symbol" panose="05050102010706020507" pitchFamily="18" charset="2"/>
              </a:rPr>
              <a:t>Λ</a:t>
            </a:r>
            <a:r>
              <a:rPr lang="en-US" altLang="ja-JP" i="1" baseline="-25000" dirty="0">
                <a:sym typeface="Symbol" panose="05050102010706020507" pitchFamily="18" charset="2"/>
              </a:rPr>
              <a:t> year=2017 </a:t>
            </a:r>
            <a:r>
              <a:rPr lang="en-US" altLang="ja-JP" dirty="0">
                <a:sym typeface="Symbol" panose="05050102010706020507" pitchFamily="18" charset="2"/>
              </a:rPr>
              <a:t>(</a:t>
            </a:r>
            <a:r>
              <a:rPr lang="en-US" altLang="ja-JP" i="1" dirty="0">
                <a:sym typeface="Symbol" panose="05050102010706020507" pitchFamily="18" charset="2"/>
              </a:rPr>
              <a:t>section</a:t>
            </a:r>
            <a:r>
              <a:rPr lang="en-US" altLang="ja-JP" dirty="0">
                <a:sym typeface="Symbol" panose="05050102010706020507" pitchFamily="18" charset="2"/>
              </a:rPr>
              <a:t>)) </a:t>
            </a:r>
            <a:r>
              <a:rPr lang="en-US" altLang="en-US" dirty="0">
                <a:sym typeface="Symbol" panose="05050102010706020507" pitchFamily="18" charset="2"/>
              </a:rPr>
              <a:t> </a:t>
            </a:r>
            <a:br>
              <a:rPr lang="en-US" altLang="ja-JP" dirty="0">
                <a:sym typeface="Symbol" panose="05050102010706020507" pitchFamily="18" charset="2"/>
              </a:rPr>
            </a:br>
            <a:r>
              <a:rPr lang="en-US" altLang="ja-JP" dirty="0">
                <a:sym typeface="Symbol" panose="05050102010706020507" pitchFamily="18" charset="2"/>
              </a:rPr>
              <a:t>     </a:t>
            </a:r>
            <a:r>
              <a:rPr lang="en-US" altLang="ja-JP" i="1" baseline="-25000" dirty="0" err="1"/>
              <a:t>course_id</a:t>
            </a:r>
            <a:r>
              <a:rPr lang="en-US" altLang="ja-JP" dirty="0"/>
              <a:t> (</a:t>
            </a:r>
            <a:r>
              <a:rPr lang="en-US" altLang="ja-JP" i="1" dirty="0">
                <a:sym typeface="Symbol" panose="05050102010706020507" pitchFamily="18" charset="2"/>
              </a:rPr>
              <a:t></a:t>
            </a:r>
            <a:r>
              <a:rPr lang="en-US" altLang="ja-JP" dirty="0">
                <a:sym typeface="Symbol" panose="05050102010706020507" pitchFamily="18" charset="2"/>
              </a:rPr>
              <a:t> </a:t>
            </a:r>
            <a:r>
              <a:rPr lang="en-US" altLang="ja-JP" i="1" baseline="-25000" dirty="0">
                <a:sym typeface="Symbol" panose="05050102010706020507" pitchFamily="18" charset="2"/>
              </a:rPr>
              <a:t>semester=</a:t>
            </a:r>
            <a:r>
              <a:rPr lang="ja-JP" altLang="en-US" i="1" baseline="-25000" dirty="0">
                <a:sym typeface="Symbol" panose="05050102010706020507" pitchFamily="18" charset="2"/>
              </a:rPr>
              <a:t>“</a:t>
            </a:r>
            <a:r>
              <a:rPr lang="en-US" altLang="ja-JP" i="1" baseline="-25000" dirty="0">
                <a:sym typeface="Symbol" panose="05050102010706020507" pitchFamily="18" charset="2"/>
              </a:rPr>
              <a:t>Spring</a:t>
            </a:r>
            <a:r>
              <a:rPr lang="ja-JP" altLang="en-US" i="1" baseline="-25000" dirty="0">
                <a:sym typeface="Symbol" panose="05050102010706020507" pitchFamily="18" charset="2"/>
              </a:rPr>
              <a:t>”</a:t>
            </a:r>
            <a:r>
              <a:rPr lang="en-US" altLang="ja-JP" i="1" baseline="-25000" dirty="0">
                <a:sym typeface="Symbol" panose="05050102010706020507" pitchFamily="18" charset="2"/>
              </a:rPr>
              <a:t>  </a:t>
            </a:r>
            <a:r>
              <a:rPr lang="el-GR" altLang="ja-JP" i="1" baseline="-25000" dirty="0">
                <a:sym typeface="Symbol" panose="05050102010706020507" pitchFamily="18" charset="2"/>
              </a:rPr>
              <a:t>Λ</a:t>
            </a:r>
            <a:r>
              <a:rPr lang="en-US" altLang="ja-JP" i="1" baseline="-25000" dirty="0">
                <a:sym typeface="Symbol" panose="05050102010706020507" pitchFamily="18" charset="2"/>
              </a:rPr>
              <a:t> year=2018 </a:t>
            </a:r>
            <a:r>
              <a:rPr lang="en-US" altLang="ja-JP" dirty="0">
                <a:sym typeface="Symbol" panose="05050102010706020507" pitchFamily="18" charset="2"/>
              </a:rPr>
              <a:t>(</a:t>
            </a:r>
            <a:r>
              <a:rPr lang="en-US" altLang="ja-JP" i="1" dirty="0">
                <a:sym typeface="Symbol" panose="05050102010706020507" pitchFamily="18" charset="2"/>
              </a:rPr>
              <a:t>section</a:t>
            </a:r>
            <a:r>
              <a:rPr lang="en-US" altLang="ja-JP" dirty="0">
                <a:sym typeface="Symbol" panose="05050102010706020507" pitchFamily="18" charset="2"/>
              </a:rPr>
              <a:t>))</a:t>
            </a:r>
          </a:p>
          <a:p>
            <a:pPr>
              <a:buNone/>
            </a:pPr>
            <a:r>
              <a:rPr lang="en-US" altLang="en-US" sz="600" dirty="0">
                <a:sym typeface="Symbol" panose="05050102010706020507" pitchFamily="18" charset="2"/>
              </a:rPr>
              <a:t> </a:t>
            </a:r>
          </a:p>
          <a:p>
            <a:pPr lvl="1"/>
            <a:r>
              <a:rPr lang="en-US" altLang="en-US" dirty="0">
                <a:sym typeface="Symbol" panose="05050102010706020507" pitchFamily="18" charset="2"/>
              </a:rPr>
              <a:t>Result</a:t>
            </a:r>
            <a:endParaRPr lang="en-US" altLang="en-US" dirty="0"/>
          </a:p>
          <a:p>
            <a:pPr>
              <a:buNone/>
            </a:pPr>
            <a:endParaRPr lang="en-US" altLang="en-US" dirty="0"/>
          </a:p>
        </p:txBody>
      </p:sp>
      <p:pic>
        <p:nvPicPr>
          <p:cNvPr id="98306" name="Picture 2" descr="W:\db-book\db7\slide-dir\KEEP\Tables-ch2\2_15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54239" y="3670983"/>
            <a:ext cx="750062" cy="45599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30005614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Set Difference Operation</a:t>
            </a:r>
          </a:p>
        </p:txBody>
      </p:sp>
      <p:sp>
        <p:nvSpPr>
          <p:cNvPr id="1024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08435"/>
            <a:ext cx="5815659" cy="2803445"/>
          </a:xfrm>
        </p:spPr>
        <p:txBody>
          <a:bodyPr/>
          <a:lstStyle/>
          <a:p>
            <a:pPr>
              <a:spcBef>
                <a:spcPct val="60000"/>
              </a:spcBef>
            </a:pPr>
            <a:r>
              <a:rPr lang="en-US" altLang="en-US" dirty="0"/>
              <a:t>The set-difference operation allows us to find tuples that are in one relation but are not in another. </a:t>
            </a:r>
          </a:p>
          <a:p>
            <a:pPr>
              <a:spcBef>
                <a:spcPct val="60000"/>
              </a:spcBef>
            </a:pPr>
            <a:r>
              <a:rPr lang="en-US" altLang="en-US" dirty="0"/>
              <a:t>Notation </a:t>
            </a:r>
            <a:r>
              <a:rPr lang="en-US" altLang="en-US" i="1" dirty="0"/>
              <a:t>r – s</a:t>
            </a:r>
          </a:p>
          <a:p>
            <a:r>
              <a:rPr lang="en-US" altLang="en-US" dirty="0"/>
              <a:t>Set differences must be taken between </a:t>
            </a:r>
            <a:r>
              <a:rPr lang="en-US" altLang="en-US" b="1" dirty="0">
                <a:solidFill>
                  <a:srgbClr val="002060"/>
                </a:solidFill>
              </a:rPr>
              <a:t>compatible</a:t>
            </a:r>
            <a:r>
              <a:rPr lang="en-US" altLang="en-US" dirty="0"/>
              <a:t> relations.</a:t>
            </a:r>
          </a:p>
          <a:p>
            <a:pPr lvl="1"/>
            <a:r>
              <a:rPr lang="en-US" altLang="en-US" i="1" dirty="0"/>
              <a:t>r</a:t>
            </a:r>
            <a:r>
              <a:rPr lang="en-US" altLang="en-US" dirty="0"/>
              <a:t> and </a:t>
            </a:r>
            <a:r>
              <a:rPr lang="en-US" altLang="en-US" i="1" dirty="0"/>
              <a:t>s</a:t>
            </a:r>
            <a:r>
              <a:rPr lang="en-US" altLang="en-US" dirty="0"/>
              <a:t> must have the </a:t>
            </a:r>
            <a:r>
              <a:rPr lang="en-US" altLang="en-US" dirty="0">
                <a:solidFill>
                  <a:srgbClr val="002060"/>
                </a:solidFill>
              </a:rPr>
              <a:t>same</a:t>
            </a:r>
            <a:r>
              <a:rPr lang="en-US" altLang="en-US" dirty="0"/>
              <a:t> </a:t>
            </a:r>
            <a:r>
              <a:rPr lang="en-US" altLang="en-US" dirty="0" err="1"/>
              <a:t>arity</a:t>
            </a:r>
            <a:endParaRPr lang="en-US" altLang="en-US" dirty="0"/>
          </a:p>
          <a:p>
            <a:pPr lvl="1"/>
            <a:r>
              <a:rPr lang="en-US" altLang="en-US" dirty="0"/>
              <a:t>attribute domains of </a:t>
            </a:r>
            <a:r>
              <a:rPr lang="en-US" altLang="en-US" i="1" dirty="0"/>
              <a:t>r </a:t>
            </a:r>
            <a:r>
              <a:rPr lang="en-US" altLang="en-US" dirty="0"/>
              <a:t>and </a:t>
            </a:r>
            <a:r>
              <a:rPr lang="en-US" altLang="en-US" i="1" dirty="0"/>
              <a:t>s </a:t>
            </a:r>
            <a:r>
              <a:rPr lang="en-US" altLang="en-US" dirty="0"/>
              <a:t>must be compatible</a:t>
            </a:r>
          </a:p>
          <a:p>
            <a:pPr>
              <a:lnSpc>
                <a:spcPct val="140000"/>
              </a:lnSpc>
            </a:pPr>
            <a:r>
              <a:rPr lang="en-US" altLang="en-US" dirty="0"/>
              <a:t>Example: to find all courses taught in the Fall 2017 semester, but not in the Spring 2018 semester</a:t>
            </a:r>
            <a:br>
              <a:rPr lang="en-US" altLang="en-US" dirty="0"/>
            </a:br>
            <a:r>
              <a:rPr lang="en-US" altLang="en-US" dirty="0"/>
              <a:t>   </a:t>
            </a:r>
            <a:r>
              <a:rPr lang="en-US" altLang="en-US" dirty="0">
                <a:sym typeface="Symbol" panose="05050102010706020507" pitchFamily="18" charset="2"/>
              </a:rPr>
              <a:t></a:t>
            </a:r>
            <a:r>
              <a:rPr lang="en-US" altLang="en-US" i="1" baseline="-25000" dirty="0" err="1"/>
              <a:t>course_id</a:t>
            </a:r>
            <a:r>
              <a:rPr lang="en-US" altLang="en-US" dirty="0"/>
              <a:t> (</a:t>
            </a:r>
            <a:r>
              <a:rPr lang="en-US" altLang="en-US" i="1" dirty="0">
                <a:sym typeface="Symbol" panose="05050102010706020507" pitchFamily="18" charset="2"/>
              </a:rPr>
              <a:t></a:t>
            </a:r>
            <a:r>
              <a:rPr lang="en-US" altLang="en-US" dirty="0">
                <a:sym typeface="Symbol" panose="05050102010706020507" pitchFamily="18" charset="2"/>
              </a:rPr>
              <a:t> </a:t>
            </a:r>
            <a:r>
              <a:rPr lang="en-US" altLang="en-US" i="1" baseline="-25000" dirty="0">
                <a:sym typeface="Symbol" panose="05050102010706020507" pitchFamily="18" charset="2"/>
              </a:rPr>
              <a:t>semester=</a:t>
            </a:r>
            <a:r>
              <a:rPr lang="ja-JP" altLang="en-US" i="1" baseline="-25000" dirty="0">
                <a:sym typeface="Symbol" panose="05050102010706020507" pitchFamily="18" charset="2"/>
              </a:rPr>
              <a:t>“</a:t>
            </a:r>
            <a:r>
              <a:rPr lang="en-US" altLang="ja-JP" i="1" baseline="-25000" dirty="0">
                <a:sym typeface="Symbol" panose="05050102010706020507" pitchFamily="18" charset="2"/>
              </a:rPr>
              <a:t>Fall</a:t>
            </a:r>
            <a:r>
              <a:rPr lang="ja-JP" altLang="en-US" i="1" baseline="-25000" dirty="0">
                <a:sym typeface="Symbol" panose="05050102010706020507" pitchFamily="18" charset="2"/>
              </a:rPr>
              <a:t>”</a:t>
            </a:r>
            <a:r>
              <a:rPr lang="en-US" altLang="ja-JP" i="1" baseline="-25000" dirty="0">
                <a:sym typeface="Symbol" panose="05050102010706020507" pitchFamily="18" charset="2"/>
              </a:rPr>
              <a:t>  </a:t>
            </a:r>
            <a:r>
              <a:rPr lang="el-GR" altLang="ja-JP" i="1" baseline="-25000" dirty="0">
                <a:sym typeface="Symbol" panose="05050102010706020507" pitchFamily="18" charset="2"/>
              </a:rPr>
              <a:t>Λ</a:t>
            </a:r>
            <a:r>
              <a:rPr lang="en-US" altLang="ja-JP" i="1" baseline="-25000" dirty="0">
                <a:sym typeface="Symbol" panose="05050102010706020507" pitchFamily="18" charset="2"/>
              </a:rPr>
              <a:t> year=2017 </a:t>
            </a:r>
            <a:r>
              <a:rPr lang="en-US" altLang="ja-JP" dirty="0">
                <a:sym typeface="Symbol" panose="05050102010706020507" pitchFamily="18" charset="2"/>
              </a:rPr>
              <a:t>(</a:t>
            </a:r>
            <a:r>
              <a:rPr lang="en-US" altLang="ja-JP" i="1" dirty="0">
                <a:sym typeface="Symbol" panose="05050102010706020507" pitchFamily="18" charset="2"/>
              </a:rPr>
              <a:t>section</a:t>
            </a:r>
            <a:r>
              <a:rPr lang="en-US" altLang="ja-JP" dirty="0">
                <a:sym typeface="Symbol" panose="05050102010706020507" pitchFamily="18" charset="2"/>
              </a:rPr>
              <a:t>))  −  </a:t>
            </a:r>
            <a:br>
              <a:rPr lang="en-US" altLang="ja-JP" dirty="0">
                <a:sym typeface="Symbol" panose="05050102010706020507" pitchFamily="18" charset="2"/>
              </a:rPr>
            </a:br>
            <a:r>
              <a:rPr lang="en-US" altLang="ja-JP" dirty="0">
                <a:sym typeface="Symbol" panose="05050102010706020507" pitchFamily="18" charset="2"/>
              </a:rPr>
              <a:t>   </a:t>
            </a:r>
            <a:r>
              <a:rPr lang="en-US" altLang="ja-JP" i="1" baseline="-25000" dirty="0" err="1"/>
              <a:t>course_id</a:t>
            </a:r>
            <a:r>
              <a:rPr lang="en-US" altLang="ja-JP" dirty="0"/>
              <a:t> (</a:t>
            </a:r>
            <a:r>
              <a:rPr lang="en-US" altLang="ja-JP" i="1" dirty="0">
                <a:sym typeface="Symbol" panose="05050102010706020507" pitchFamily="18" charset="2"/>
              </a:rPr>
              <a:t></a:t>
            </a:r>
            <a:r>
              <a:rPr lang="en-US" altLang="ja-JP" dirty="0">
                <a:sym typeface="Symbol" panose="05050102010706020507" pitchFamily="18" charset="2"/>
              </a:rPr>
              <a:t> </a:t>
            </a:r>
            <a:r>
              <a:rPr lang="en-US" altLang="ja-JP" i="1" baseline="-25000" dirty="0">
                <a:sym typeface="Symbol" panose="05050102010706020507" pitchFamily="18" charset="2"/>
              </a:rPr>
              <a:t>semester=</a:t>
            </a:r>
            <a:r>
              <a:rPr lang="ja-JP" altLang="en-US" i="1" baseline="-25000" dirty="0">
                <a:sym typeface="Symbol" panose="05050102010706020507" pitchFamily="18" charset="2"/>
              </a:rPr>
              <a:t>“</a:t>
            </a:r>
            <a:r>
              <a:rPr lang="en-US" altLang="ja-JP" i="1" baseline="-25000" dirty="0">
                <a:sym typeface="Symbol" panose="05050102010706020507" pitchFamily="18" charset="2"/>
              </a:rPr>
              <a:t>Spring</a:t>
            </a:r>
            <a:r>
              <a:rPr lang="ja-JP" altLang="en-US" i="1" baseline="-25000" dirty="0">
                <a:sym typeface="Symbol" panose="05050102010706020507" pitchFamily="18" charset="2"/>
              </a:rPr>
              <a:t>”</a:t>
            </a:r>
            <a:r>
              <a:rPr lang="en-US" altLang="ja-JP" i="1" baseline="-25000" dirty="0">
                <a:sym typeface="Symbol" panose="05050102010706020507" pitchFamily="18" charset="2"/>
              </a:rPr>
              <a:t>  </a:t>
            </a:r>
            <a:r>
              <a:rPr lang="el-GR" altLang="ja-JP" i="1" baseline="-25000" dirty="0">
                <a:sym typeface="Symbol" panose="05050102010706020507" pitchFamily="18" charset="2"/>
              </a:rPr>
              <a:t>Λ</a:t>
            </a:r>
            <a:r>
              <a:rPr lang="en-US" altLang="ja-JP" i="1" baseline="-25000" dirty="0">
                <a:sym typeface="Symbol" panose="05050102010706020507" pitchFamily="18" charset="2"/>
              </a:rPr>
              <a:t> year=2018 </a:t>
            </a:r>
            <a:r>
              <a:rPr lang="en-US" altLang="ja-JP" dirty="0">
                <a:sym typeface="Symbol" panose="05050102010706020507" pitchFamily="18" charset="2"/>
              </a:rPr>
              <a:t>(</a:t>
            </a:r>
            <a:r>
              <a:rPr lang="en-US" altLang="ja-JP" i="1" dirty="0">
                <a:sym typeface="Symbol" panose="05050102010706020507" pitchFamily="18" charset="2"/>
              </a:rPr>
              <a:t>section</a:t>
            </a:r>
            <a:r>
              <a:rPr lang="en-US" altLang="ja-JP" dirty="0">
                <a:sym typeface="Symbol" panose="05050102010706020507" pitchFamily="18" charset="2"/>
              </a:rPr>
              <a:t>))</a:t>
            </a:r>
          </a:p>
          <a:p>
            <a:endParaRPr lang="en-US" altLang="en-US" sz="1200" dirty="0">
              <a:sym typeface="Symbol" panose="05050102010706020507" pitchFamily="18" charset="2"/>
            </a:endParaRPr>
          </a:p>
          <a:p>
            <a:pPr>
              <a:buFont typeface="Monotype Sorts" charset="2"/>
              <a:buNone/>
            </a:pPr>
            <a:endParaRPr lang="en-US" altLang="en-US" sz="1200" dirty="0">
              <a:sym typeface="Symbol" panose="05050102010706020507" pitchFamily="18" charset="2"/>
            </a:endParaRPr>
          </a:p>
          <a:p>
            <a:pPr>
              <a:buFont typeface="Monotype Sorts" charset="2"/>
              <a:buNone/>
            </a:pPr>
            <a:endParaRPr lang="en-US" altLang="en-US" sz="1200" dirty="0">
              <a:sym typeface="Symbol" panose="05050102010706020507" pitchFamily="18" charset="2"/>
            </a:endParaRPr>
          </a:p>
          <a:p>
            <a:pPr>
              <a:buFont typeface="Monotype Sorts" charset="2"/>
              <a:buNone/>
            </a:pPr>
            <a:endParaRPr lang="en-US" altLang="en-US" sz="1200" dirty="0">
              <a:sym typeface="Symbol" panose="05050102010706020507" pitchFamily="18" charset="2"/>
            </a:endParaRPr>
          </a:p>
        </p:txBody>
      </p:sp>
      <p:pic>
        <p:nvPicPr>
          <p:cNvPr id="4" name="Picture 1" descr="C:\Users\as668\Desktop\Figures-for-slides\2_16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57600" y="3722814"/>
            <a:ext cx="758721" cy="65140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8708259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CF32970-15D0-3F41-93C5-FAD5A7AA17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92230" y="483131"/>
            <a:ext cx="5499370" cy="4146019"/>
          </a:xfrm>
        </p:spPr>
        <p:txBody>
          <a:bodyPr/>
          <a:lstStyle/>
          <a:p>
            <a:r>
              <a:rPr lang="en-US" sz="1600" dirty="0"/>
              <a:t>Same “arity”</a:t>
            </a:r>
          </a:p>
          <a:p>
            <a:pPr lvl="1"/>
            <a:r>
              <a:rPr lang="en-US" sz="1400" dirty="0"/>
              <a:t>Same number of columns.</a:t>
            </a:r>
          </a:p>
          <a:p>
            <a:pPr lvl="1"/>
            <a:r>
              <a:rPr lang="en-US" sz="1400" dirty="0"/>
              <a:t>Compatible types.</a:t>
            </a:r>
          </a:p>
          <a:p>
            <a:pPr lvl="1"/>
            <a:r>
              <a:rPr lang="en-US" sz="1400" dirty="0"/>
              <a:t>The </a:t>
            </a:r>
            <a:r>
              <a:rPr lang="en-US" sz="1400" dirty="0" err="1"/>
              <a:t>i-th</a:t>
            </a:r>
            <a:r>
              <a:rPr lang="en-US" sz="1400" dirty="0"/>
              <a:t> column in each table is from a</a:t>
            </a:r>
            <a:br>
              <a:rPr lang="en-US" sz="1400" dirty="0"/>
            </a:br>
            <a:r>
              <a:rPr lang="en-US" sz="1400" dirty="0"/>
              <a:t>compatible domain. </a:t>
            </a:r>
          </a:p>
          <a:p>
            <a:pPr lvl="2"/>
            <a:r>
              <a:rPr lang="en-US" sz="1200" dirty="0"/>
              <a:t>Student 5</a:t>
            </a:r>
            <a:r>
              <a:rPr lang="en-US" sz="1200" baseline="30000" dirty="0"/>
              <a:t>th</a:t>
            </a:r>
            <a:r>
              <a:rPr lang="en-US" sz="1200" dirty="0"/>
              <a:t> column is “year.”</a:t>
            </a:r>
          </a:p>
          <a:p>
            <a:pPr lvl="2"/>
            <a:r>
              <a:rPr lang="en-US" sz="1200" dirty="0"/>
              <a:t>Faculty 5</a:t>
            </a:r>
            <a:r>
              <a:rPr lang="en-US" sz="1200" baseline="30000" dirty="0"/>
              <a:t>th</a:t>
            </a:r>
            <a:r>
              <a:rPr lang="en-US" sz="1200" dirty="0"/>
              <a:t> column is “title”</a:t>
            </a:r>
          </a:p>
          <a:p>
            <a:pPr lvl="2"/>
            <a:r>
              <a:rPr lang="en-US" sz="1200" dirty="0"/>
              <a:t>Both are strings but combing them does not make sense.</a:t>
            </a:r>
          </a:p>
          <a:p>
            <a:r>
              <a:rPr lang="en-US" sz="1600" dirty="0"/>
              <a:t>You can shape two incompatible tables using </a:t>
            </a:r>
            <a:r>
              <a:rPr lang="en-US" sz="1600" i="1" dirty="0"/>
              <a:t>project operations. </a:t>
            </a:r>
            <a:r>
              <a:rPr lang="en-US" sz="1600" dirty="0"/>
              <a:t>For example</a:t>
            </a:r>
          </a:p>
          <a:p>
            <a:pPr lvl="1"/>
            <a:r>
              <a:rPr lang="el-GR" sz="1400" dirty="0"/>
              <a:t>π </a:t>
            </a:r>
            <a:r>
              <a:rPr lang="en-US" sz="1400" dirty="0" err="1"/>
              <a:t>first_name,last_name,email</a:t>
            </a:r>
            <a:r>
              <a:rPr lang="en-US" sz="1400" dirty="0"/>
              <a:t> (students)</a:t>
            </a:r>
            <a:br>
              <a:rPr lang="en-US" sz="1400" dirty="0"/>
            </a:br>
            <a:r>
              <a:rPr lang="en-US" sz="1400" dirty="0"/>
              <a:t>∩</a:t>
            </a:r>
            <a:br>
              <a:rPr lang="en-US" sz="1400" dirty="0"/>
            </a:br>
            <a:r>
              <a:rPr lang="el-GR" sz="1400" dirty="0"/>
              <a:t>π </a:t>
            </a:r>
            <a:r>
              <a:rPr lang="en-US" sz="1400" dirty="0" err="1"/>
              <a:t>first_name,last_name,email</a:t>
            </a:r>
            <a:r>
              <a:rPr lang="en-US" sz="1400" dirty="0"/>
              <a:t> (faculty)</a:t>
            </a:r>
          </a:p>
          <a:p>
            <a:pPr lvl="1"/>
            <a:r>
              <a:rPr lang="el-GR" sz="1400" dirty="0"/>
              <a:t>π </a:t>
            </a:r>
            <a:r>
              <a:rPr lang="en-US" sz="1400" dirty="0" err="1"/>
              <a:t>last_name,email</a:t>
            </a:r>
            <a:r>
              <a:rPr lang="en-US" sz="1400" dirty="0"/>
              <a:t>, </a:t>
            </a:r>
            <a:r>
              <a:rPr lang="en-US" sz="1400" dirty="0" err="1"/>
              <a:t>title←'Student</a:t>
            </a:r>
            <a:r>
              <a:rPr lang="en-US" sz="1400" dirty="0"/>
              <a:t>' (students)</a:t>
            </a:r>
            <a:br>
              <a:rPr lang="en-US" sz="1400" dirty="0"/>
            </a:br>
            <a:r>
              <a:rPr lang="en-US" sz="1400" dirty="0"/>
              <a:t>∪</a:t>
            </a:r>
            <a:br>
              <a:rPr lang="en-US" sz="1400" dirty="0"/>
            </a:br>
            <a:r>
              <a:rPr lang="el-GR" sz="1400" dirty="0"/>
              <a:t>π </a:t>
            </a:r>
            <a:r>
              <a:rPr lang="en-US" sz="1400" dirty="0" err="1"/>
              <a:t>last_name,email</a:t>
            </a:r>
            <a:r>
              <a:rPr lang="en-US" sz="1400" dirty="0"/>
              <a:t>, title (faculty)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7D0EF62-8C9D-2144-9668-4E41B115D2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Same “arity”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5DAFF5-AD2B-554A-BE49-C326934CC7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570" y="536840"/>
            <a:ext cx="3263630" cy="4146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13574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The Assignment  Operation </a:t>
            </a:r>
          </a:p>
        </p:txBody>
      </p:sp>
      <p:sp>
        <p:nvSpPr>
          <p:cNvPr id="717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2" y="808435"/>
            <a:ext cx="5742242" cy="3626405"/>
          </a:xfrm>
        </p:spPr>
        <p:txBody>
          <a:bodyPr/>
          <a:lstStyle/>
          <a:p>
            <a:r>
              <a:rPr lang="en-US" altLang="en-US" dirty="0"/>
              <a:t>It is convenient at times to write a relational-algebra expression by assigning parts of it to temporary relation variables.  </a:t>
            </a:r>
          </a:p>
          <a:p>
            <a:r>
              <a:rPr lang="en-US" altLang="en-US" dirty="0"/>
              <a:t>The assignment  operation is  denoted by </a:t>
            </a:r>
            <a:r>
              <a:rPr lang="en-US" altLang="en-US" dirty="0">
                <a:sym typeface="Symbol" panose="05050102010706020507" pitchFamily="18" charset="2"/>
              </a:rPr>
              <a:t></a:t>
            </a:r>
            <a:r>
              <a:rPr lang="en-US" altLang="en-US" dirty="0">
                <a:sym typeface="Wingdings" pitchFamily="2" charset="2"/>
              </a:rPr>
              <a:t> and </a:t>
            </a:r>
            <a:r>
              <a:rPr lang="en-US" altLang="en-US" dirty="0"/>
              <a:t>works like assignment in a programming language.</a:t>
            </a:r>
          </a:p>
          <a:p>
            <a:pPr>
              <a:lnSpc>
                <a:spcPct val="90000"/>
              </a:lnSpc>
              <a:tabLst>
                <a:tab pos="1244204" algn="l"/>
                <a:tab pos="2362200" algn="ctr"/>
                <a:tab pos="2569369" algn="l"/>
              </a:tabLst>
            </a:pPr>
            <a:r>
              <a:rPr lang="en-US" altLang="en-US" dirty="0"/>
              <a:t>Example: Find all </a:t>
            </a:r>
            <a:r>
              <a:rPr lang="en-US" altLang="en-US" dirty="0">
                <a:sym typeface="Symbol" panose="05050102010706020507" pitchFamily="18" charset="2"/>
              </a:rPr>
              <a:t>instructor in the “Physics” and Music department.</a:t>
            </a:r>
            <a:br>
              <a:rPr lang="en-US" altLang="en-US" dirty="0">
                <a:sym typeface="Symbol" panose="05050102010706020507" pitchFamily="18" charset="2"/>
              </a:rPr>
            </a:br>
            <a:br>
              <a:rPr lang="en-US" altLang="en-US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>         </a:t>
            </a:r>
            <a:r>
              <a:rPr lang="en-US" altLang="en-US" i="1" dirty="0">
                <a:sym typeface="Symbol" panose="05050102010706020507" pitchFamily="18" charset="2"/>
              </a:rPr>
              <a:t>Physics</a:t>
            </a:r>
            <a:r>
              <a:rPr lang="en-US" altLang="en-US" dirty="0">
                <a:sym typeface="Symbol" panose="05050102010706020507" pitchFamily="18" charset="2"/>
              </a:rPr>
              <a:t> </a:t>
            </a:r>
            <a:r>
              <a:rPr lang="en-US" altLang="en-US" b="1" dirty="0">
                <a:sym typeface="Wingdings" pitchFamily="2" charset="2"/>
              </a:rPr>
              <a:t> </a:t>
            </a:r>
            <a:r>
              <a:rPr lang="en-US" altLang="en-US" sz="1350" i="1" dirty="0">
                <a:sym typeface="Symbol" panose="05050102010706020507" pitchFamily="18" charset="2"/>
              </a:rPr>
              <a:t></a:t>
            </a:r>
            <a:r>
              <a:rPr lang="en-US" altLang="en-US" sz="1350" dirty="0">
                <a:sym typeface="Symbol" panose="05050102010706020507" pitchFamily="18" charset="2"/>
              </a:rPr>
              <a:t> </a:t>
            </a:r>
            <a:r>
              <a:rPr lang="en-US" altLang="en-US" i="1" baseline="-25000" dirty="0">
                <a:sym typeface="Symbol" panose="05050102010706020507" pitchFamily="18" charset="2"/>
              </a:rPr>
              <a:t>dept_name=</a:t>
            </a:r>
            <a:r>
              <a:rPr lang="ja-JP" altLang="en-US" i="1" baseline="-25000" dirty="0">
                <a:sym typeface="Symbol" panose="05050102010706020507" pitchFamily="18" charset="2"/>
              </a:rPr>
              <a:t>“</a:t>
            </a:r>
            <a:r>
              <a:rPr lang="en-US" altLang="ja-JP" i="1" baseline="-25000" dirty="0">
                <a:sym typeface="Symbol" panose="05050102010706020507" pitchFamily="18" charset="2"/>
              </a:rPr>
              <a:t>Physics</a:t>
            </a:r>
            <a:r>
              <a:rPr lang="ja-JP" altLang="en-US" i="1" baseline="-25000" dirty="0">
                <a:sym typeface="Symbol" panose="05050102010706020507" pitchFamily="18" charset="2"/>
              </a:rPr>
              <a:t>” </a:t>
            </a:r>
            <a:r>
              <a:rPr lang="en-US" altLang="ja-JP" dirty="0">
                <a:sym typeface="Symbol" panose="05050102010706020507" pitchFamily="18" charset="2"/>
              </a:rPr>
              <a:t>(</a:t>
            </a:r>
            <a:r>
              <a:rPr lang="en-US" altLang="ja-JP" i="1" dirty="0">
                <a:sym typeface="Symbol" panose="05050102010706020507" pitchFamily="18" charset="2"/>
              </a:rPr>
              <a:t>instructor</a:t>
            </a:r>
            <a:r>
              <a:rPr lang="en-US" altLang="ja-JP" dirty="0">
                <a:sym typeface="Symbol" panose="05050102010706020507" pitchFamily="18" charset="2"/>
              </a:rPr>
              <a:t>)</a:t>
            </a:r>
          </a:p>
          <a:p>
            <a:pPr lvl="1">
              <a:lnSpc>
                <a:spcPct val="90000"/>
              </a:lnSpc>
              <a:buNone/>
              <a:tabLst>
                <a:tab pos="1244204" algn="l"/>
                <a:tab pos="2362200" algn="ctr"/>
                <a:tab pos="2569369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       </a:t>
            </a:r>
            <a:r>
              <a:rPr lang="en-US" altLang="en-US" i="1" dirty="0">
                <a:sym typeface="Symbol" panose="05050102010706020507" pitchFamily="18" charset="2"/>
              </a:rPr>
              <a:t>Music</a:t>
            </a:r>
            <a:r>
              <a:rPr lang="en-US" altLang="en-US" dirty="0">
                <a:sym typeface="Symbol" panose="05050102010706020507" pitchFamily="18" charset="2"/>
              </a:rPr>
              <a:t> </a:t>
            </a:r>
            <a:r>
              <a:rPr lang="en-US" altLang="en-US" b="1" dirty="0">
                <a:sym typeface="Wingdings" pitchFamily="2" charset="2"/>
              </a:rPr>
              <a:t> </a:t>
            </a:r>
            <a:r>
              <a:rPr lang="en-US" altLang="en-US" sz="1425" i="1" dirty="0">
                <a:sym typeface="Symbol" panose="05050102010706020507" pitchFamily="18" charset="2"/>
              </a:rPr>
              <a:t></a:t>
            </a:r>
            <a:r>
              <a:rPr lang="en-US" altLang="en-US" sz="1425" dirty="0">
                <a:sym typeface="Symbol" panose="05050102010706020507" pitchFamily="18" charset="2"/>
              </a:rPr>
              <a:t> </a:t>
            </a:r>
            <a:r>
              <a:rPr lang="en-US" altLang="en-US" sz="1425" i="1" baseline="-25000" dirty="0">
                <a:sym typeface="Symbol" panose="05050102010706020507" pitchFamily="18" charset="2"/>
              </a:rPr>
              <a:t>dept_name=</a:t>
            </a:r>
            <a:r>
              <a:rPr lang="ja-JP" altLang="en-US" sz="1425" i="1" baseline="-25000" dirty="0">
                <a:sym typeface="Symbol" panose="05050102010706020507" pitchFamily="18" charset="2"/>
              </a:rPr>
              <a:t>“</a:t>
            </a:r>
            <a:r>
              <a:rPr lang="en-US" altLang="ja-JP" sz="1425" i="1" baseline="-25000" dirty="0">
                <a:sym typeface="Symbol" panose="05050102010706020507" pitchFamily="18" charset="2"/>
              </a:rPr>
              <a:t>Music” </a:t>
            </a:r>
            <a:r>
              <a:rPr lang="en-US" altLang="ja-JP" dirty="0">
                <a:sym typeface="Symbol" panose="05050102010706020507" pitchFamily="18" charset="2"/>
              </a:rPr>
              <a:t>(</a:t>
            </a:r>
            <a:r>
              <a:rPr lang="en-US" altLang="ja-JP" i="1" dirty="0">
                <a:sym typeface="Symbol" panose="05050102010706020507" pitchFamily="18" charset="2"/>
              </a:rPr>
              <a:t>instructor</a:t>
            </a:r>
            <a:r>
              <a:rPr lang="en-US" altLang="ja-JP" dirty="0">
                <a:sym typeface="Symbol" panose="05050102010706020507" pitchFamily="18" charset="2"/>
              </a:rPr>
              <a:t>)</a:t>
            </a:r>
          </a:p>
          <a:p>
            <a:pPr lvl="1">
              <a:lnSpc>
                <a:spcPct val="90000"/>
              </a:lnSpc>
              <a:buNone/>
              <a:tabLst>
                <a:tab pos="1244204" algn="l"/>
                <a:tab pos="2362200" algn="ctr"/>
                <a:tab pos="2569369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       </a:t>
            </a:r>
            <a:r>
              <a:rPr lang="en-US" altLang="en-US" i="1" dirty="0">
                <a:sym typeface="Symbol" panose="05050102010706020507" pitchFamily="18" charset="2"/>
              </a:rPr>
              <a:t>Physics</a:t>
            </a:r>
            <a:r>
              <a:rPr lang="en-US" altLang="en-US" dirty="0">
                <a:sym typeface="Symbol" panose="05050102010706020507" pitchFamily="18" charset="2"/>
              </a:rPr>
              <a:t> </a:t>
            </a:r>
            <a:r>
              <a:rPr lang="en-US" altLang="en-US" dirty="0"/>
              <a:t> </a:t>
            </a:r>
            <a:r>
              <a:rPr lang="en-US" altLang="en-US" dirty="0">
                <a:sym typeface="Symbol" panose="05050102010706020507" pitchFamily="18" charset="2"/>
              </a:rPr>
              <a:t> </a:t>
            </a:r>
            <a:r>
              <a:rPr lang="en-US" altLang="en-US" i="1" dirty="0">
                <a:sym typeface="Symbol" panose="05050102010706020507" pitchFamily="18" charset="2"/>
              </a:rPr>
              <a:t>Music</a:t>
            </a:r>
          </a:p>
          <a:p>
            <a:pPr lvl="1">
              <a:lnSpc>
                <a:spcPct val="90000"/>
              </a:lnSpc>
              <a:buNone/>
              <a:tabLst>
                <a:tab pos="1244204" algn="l"/>
                <a:tab pos="2362200" algn="ctr"/>
                <a:tab pos="2569369" algn="l"/>
              </a:tabLst>
            </a:pPr>
            <a:r>
              <a:rPr lang="en-US" altLang="en-US" sz="600" dirty="0">
                <a:sym typeface="Symbol" panose="05050102010706020507" pitchFamily="18" charset="2"/>
              </a:rPr>
              <a:t> </a:t>
            </a:r>
          </a:p>
          <a:p>
            <a:pPr>
              <a:tabLst>
                <a:tab pos="1244204" algn="l"/>
                <a:tab pos="2362200" algn="ctr"/>
                <a:tab pos="2569369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With the assignment operation, a query can be written as a sequential program consisting of a series of assignments followed by an expression whose value is displayed as the result of the query. </a:t>
            </a:r>
          </a:p>
          <a:p>
            <a:pPr lvl="1">
              <a:lnSpc>
                <a:spcPct val="90000"/>
              </a:lnSpc>
              <a:buNone/>
              <a:tabLst>
                <a:tab pos="1244204" algn="l"/>
                <a:tab pos="2362200" algn="ctr"/>
                <a:tab pos="2569369" algn="l"/>
              </a:tabLst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67066940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6C2C7B1-4C6A-884D-995D-ED7BD77128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sz="1800" dirty="0"/>
              <a:t>τ</a:t>
            </a:r>
            <a:r>
              <a:rPr lang="en-US" sz="1800" dirty="0"/>
              <a:t> 	order by</a:t>
            </a:r>
            <a:endParaRPr lang="el-GR" sz="1800" dirty="0"/>
          </a:p>
          <a:p>
            <a:r>
              <a:rPr lang="el-GR" sz="1800" dirty="0"/>
              <a:t>γ</a:t>
            </a:r>
            <a:r>
              <a:rPr lang="en-US" sz="1800" dirty="0"/>
              <a:t> 	group by </a:t>
            </a:r>
            <a:endParaRPr lang="el-GR" sz="1800" dirty="0"/>
          </a:p>
          <a:p>
            <a:r>
              <a:rPr lang="el-GR" sz="1800" dirty="0"/>
              <a:t>¬</a:t>
            </a:r>
            <a:r>
              <a:rPr lang="en-US" sz="1800" dirty="0"/>
              <a:t> 	negation </a:t>
            </a:r>
            <a:endParaRPr lang="el-GR" sz="1800" dirty="0"/>
          </a:p>
          <a:p>
            <a:r>
              <a:rPr lang="el-GR" sz="1800" dirty="0"/>
              <a:t>÷</a:t>
            </a:r>
            <a:r>
              <a:rPr lang="en-US" sz="1800" dirty="0"/>
              <a:t>	set division</a:t>
            </a:r>
            <a:endParaRPr lang="el-GR" sz="1800" dirty="0"/>
          </a:p>
          <a:p>
            <a:r>
              <a:rPr lang="el-GR" sz="1800" dirty="0"/>
              <a:t>⨝</a:t>
            </a:r>
            <a:r>
              <a:rPr lang="en-US" sz="1800" dirty="0"/>
              <a:t>	natural join, theta-join</a:t>
            </a:r>
            <a:endParaRPr lang="el-GR" sz="1800" dirty="0"/>
          </a:p>
          <a:p>
            <a:r>
              <a:rPr lang="el-GR" sz="1800" dirty="0"/>
              <a:t>⟕</a:t>
            </a:r>
            <a:r>
              <a:rPr lang="en-US" sz="1800" dirty="0"/>
              <a:t>	left outer join</a:t>
            </a:r>
            <a:endParaRPr lang="el-GR" sz="1800" dirty="0"/>
          </a:p>
          <a:p>
            <a:r>
              <a:rPr lang="el-GR" sz="1800" dirty="0"/>
              <a:t>⟖</a:t>
            </a:r>
            <a:r>
              <a:rPr lang="en-US" sz="1800" dirty="0"/>
              <a:t>	right outer join</a:t>
            </a:r>
            <a:endParaRPr lang="el-GR" sz="1800" dirty="0"/>
          </a:p>
          <a:p>
            <a:r>
              <a:rPr lang="el-GR" sz="1800" dirty="0"/>
              <a:t>⟗</a:t>
            </a:r>
            <a:r>
              <a:rPr lang="en-US" sz="1800" dirty="0"/>
              <a:t>	full outer join</a:t>
            </a:r>
            <a:endParaRPr lang="el-GR" sz="1800" dirty="0"/>
          </a:p>
          <a:p>
            <a:r>
              <a:rPr lang="el-GR" sz="1800" dirty="0"/>
              <a:t>⋉</a:t>
            </a:r>
            <a:r>
              <a:rPr lang="en-US" sz="1800" dirty="0"/>
              <a:t>	left semi join</a:t>
            </a:r>
            <a:endParaRPr lang="el-GR" sz="1800" dirty="0"/>
          </a:p>
          <a:p>
            <a:r>
              <a:rPr lang="el-GR" sz="1800" dirty="0"/>
              <a:t>⋊</a:t>
            </a:r>
            <a:r>
              <a:rPr lang="en-US" sz="1800" dirty="0"/>
              <a:t>	right semi join</a:t>
            </a:r>
            <a:endParaRPr lang="el-GR" sz="1800" dirty="0"/>
          </a:p>
          <a:p>
            <a:r>
              <a:rPr lang="el-GR" sz="1800" dirty="0"/>
              <a:t>▷</a:t>
            </a:r>
            <a:r>
              <a:rPr lang="en-US" sz="1800" dirty="0"/>
              <a:t>	anti-join</a:t>
            </a:r>
            <a:endParaRPr lang="el-GR" sz="1800" dirty="0"/>
          </a:p>
          <a:p>
            <a:endParaRPr lang="en-US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E9B9D67-F5A4-1F4B-817E-539F008A3D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all those other Symbols?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93FAA9-79C6-994D-A32F-AE83CD374016}"/>
              </a:ext>
            </a:extLst>
          </p:cNvPr>
          <p:cNvSpPr txBox="1"/>
          <p:nvPr/>
        </p:nvSpPr>
        <p:spPr>
          <a:xfrm>
            <a:off x="3228522" y="532358"/>
            <a:ext cx="5641481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Some of these are pretty obscure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Division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Anti-Join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Left semi-join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Right semi-join</a:t>
            </a:r>
            <a:b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Most SQL engines do not support them.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You can implement them using combinations of JOIN, SELECT, WHERE, ... ...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But, I cannot every remember using them in applications I have developed.</a:t>
            </a:r>
            <a:b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Outer JOIN is very useful, but less common. We will cover.</a:t>
            </a:r>
            <a:b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There are also some “patterns” or “terms”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Equijoin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Non-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equi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join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Natural join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Theta join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... ...</a:t>
            </a: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I may ask you to define these terms on some exams because they may be common</a:t>
            </a:r>
            <a:b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internships/job interview questions.</a:t>
            </a: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0460723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DF92A77-DEBF-445E-AF0A-457F33AD02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“A NATURAL JOIN is </a:t>
            </a:r>
            <a:r>
              <a:rPr lang="en-US" b="1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a JOIN operation that creates an implicit join clause for you based on the common columns in the two tables being joined</a:t>
            </a:r>
            <a:r>
              <a:rPr 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. Common columns are columns that have the same name in both tables.”</a:t>
            </a:r>
            <a:br>
              <a:rPr 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</a:br>
            <a:r>
              <a:rPr 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(</a:t>
            </a:r>
            <a:r>
              <a:rPr 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  <a:hlinkClick r:id="rId2"/>
              </a:rPr>
              <a:t>https://docs.oracle.com/javadb/10.8.3.0/ref/rrefsqljnaturaljoin.html</a:t>
            </a:r>
            <a:r>
              <a:rPr 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)</a:t>
            </a:r>
          </a:p>
          <a:p>
            <a:endParaRPr lang="en-US" b="0" i="0" dirty="0">
              <a:solidFill>
                <a:srgbClr val="202124"/>
              </a:solidFill>
              <a:effectLst/>
              <a:latin typeface="Roboto" panose="02000000000000000000" pitchFamily="2" charset="0"/>
            </a:endParaRPr>
          </a:p>
          <a:p>
            <a:r>
              <a:rPr lang="en-US" dirty="0"/>
              <a:t>⨝ </a:t>
            </a:r>
            <a:r>
              <a:rPr lang="en-US" dirty="0">
                <a:sym typeface="Wingdings" panose="05000000000000000000" pitchFamily="2" charset="2"/>
              </a:rPr>
              <a:t> Natural Join in relational algebra.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So, think about it …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I showed you how to produce all possible pairs.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I showed you how to produce all naturally matching pairs.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Some simple set operations gives the anti-join.</a:t>
            </a:r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058A38B-DE60-452E-B70D-F49E7A9B0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Terms</a:t>
            </a:r>
          </a:p>
        </p:txBody>
      </p:sp>
    </p:spTree>
    <p:extLst>
      <p:ext uri="{BB962C8B-B14F-4D97-AF65-F5344CB8AC3E}">
        <p14:creationId xmlns:p14="http://schemas.microsoft.com/office/powerpoint/2010/main" val="283939253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Picture 11" descr="16x9_BG-08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pic>
        <p:nvPicPr>
          <p:cNvPr id="10243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8">
            <a:extLst>
              <a:ext uri="{FF2B5EF4-FFF2-40B4-BE49-F238E27FC236}">
                <a16:creationId xmlns:a16="http://schemas.microsoft.com/office/drawing/2014/main" id="{1D58FBE9-F83E-6849-8671-F38777A2B1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733550"/>
            <a:ext cx="914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2800" i="1" dirty="0">
                <a:solidFill>
                  <a:schemeClr val="bg1"/>
                </a:solidFill>
              </a:rPr>
              <a:t>SQL</a:t>
            </a: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2018028D-F7E9-1E97-DF0D-AC9F90B197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695825"/>
            <a:ext cx="6781800" cy="350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lnSpc>
                <a:spcPts val="2400"/>
              </a:lnSpc>
            </a:pPr>
            <a:fld id="{A057C3CF-FEF9-2D44-911E-86B89DEEE20D}" type="slidenum">
              <a:rPr lang="en-US" altLang="en-US" sz="800" b="1">
                <a:solidFill>
                  <a:schemeClr val="bg1"/>
                </a:solidFill>
              </a:rPr>
              <a:pPr>
                <a:lnSpc>
                  <a:spcPts val="2400"/>
                </a:lnSpc>
              </a:pPr>
              <a:t>58</a:t>
            </a:fld>
            <a:r>
              <a:rPr lang="en-US" altLang="en-US" sz="800" b="1" dirty="0">
                <a:solidFill>
                  <a:schemeClr val="bg1"/>
                </a:solidFill>
              </a:rPr>
              <a:t> </a:t>
            </a:r>
            <a:r>
              <a:rPr lang="en-US" altLang="en-US" sz="800" dirty="0">
                <a:solidFill>
                  <a:schemeClr val="bg1"/>
                </a:solidFill>
              </a:rPr>
              <a:t>|</a:t>
            </a:r>
            <a:r>
              <a:rPr lang="en-US" altLang="en-US" sz="800" b="1" dirty="0">
                <a:solidFill>
                  <a:schemeClr val="bg1"/>
                </a:solidFill>
              </a:rPr>
              <a:t> COMS W4111_002_2023_3: Lecture 2: ER, Relational, SQL (I) 		© Donald F. Ferguson, 2023</a:t>
            </a:r>
            <a:endParaRPr lang="en-US" altLang="en-US" sz="8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324580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7" name="Picture 1" descr="16x9_grey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024" y="-171450"/>
            <a:ext cx="916204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pic>
        <p:nvPicPr>
          <p:cNvPr id="9219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0" name="TextBox 8"/>
          <p:cNvSpPr txBox="1">
            <a:spLocks noChangeArrowheads="1"/>
          </p:cNvSpPr>
          <p:nvPr/>
        </p:nvSpPr>
        <p:spPr bwMode="auto">
          <a:xfrm>
            <a:off x="0" y="1352550"/>
            <a:ext cx="91440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4000" i="1" dirty="0">
                <a:solidFill>
                  <a:schemeClr val="bg1"/>
                </a:solidFill>
              </a:rPr>
              <a:t>Core Concepts and Operations</a:t>
            </a:r>
          </a:p>
        </p:txBody>
      </p:sp>
      <p:sp>
        <p:nvSpPr>
          <p:cNvPr id="2" name="TextBox 9">
            <a:extLst>
              <a:ext uri="{FF2B5EF4-FFF2-40B4-BE49-F238E27FC236}">
                <a16:creationId xmlns:a16="http://schemas.microsoft.com/office/drawing/2014/main" id="{1AE93D1B-4732-2AB6-99B5-12F150B70D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695825"/>
            <a:ext cx="6781800" cy="350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lnSpc>
                <a:spcPts val="2400"/>
              </a:lnSpc>
            </a:pPr>
            <a:fld id="{A057C3CF-FEF9-2D44-911E-86B89DEEE20D}" type="slidenum">
              <a:rPr lang="en-US" altLang="en-US" sz="800" b="1">
                <a:solidFill>
                  <a:schemeClr val="bg1"/>
                </a:solidFill>
              </a:rPr>
              <a:pPr>
                <a:lnSpc>
                  <a:spcPts val="2400"/>
                </a:lnSpc>
              </a:pPr>
              <a:t>59</a:t>
            </a:fld>
            <a:r>
              <a:rPr lang="en-US" altLang="en-US" sz="800" b="1" dirty="0">
                <a:solidFill>
                  <a:schemeClr val="bg1"/>
                </a:solidFill>
              </a:rPr>
              <a:t> </a:t>
            </a:r>
            <a:r>
              <a:rPr lang="en-US" altLang="en-US" sz="800" dirty="0">
                <a:solidFill>
                  <a:schemeClr val="bg1"/>
                </a:solidFill>
              </a:rPr>
              <a:t>|</a:t>
            </a:r>
            <a:r>
              <a:rPr lang="en-US" altLang="en-US" sz="800" b="1" dirty="0">
                <a:solidFill>
                  <a:schemeClr val="bg1"/>
                </a:solidFill>
              </a:rPr>
              <a:t> COMS W4111_002_2023_3: Lecture 2: ER, Relational, SQL (I) 		© Donald F. Ferguson, 2023</a:t>
            </a:r>
            <a:endParaRPr lang="en-US" altLang="en-US" sz="8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0830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B39F4CC-3BB6-5149-93C8-F5F5B7A59A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TAs:</a:t>
            </a:r>
          </a:p>
          <a:p>
            <a:pPr lvl="1"/>
            <a:r>
              <a:rPr lang="en-US" dirty="0"/>
              <a:t>The TA’s are on-board, although we may be getting a couple more.</a:t>
            </a:r>
          </a:p>
          <a:p>
            <a:pPr lvl="1"/>
            <a:r>
              <a:rPr lang="en-US" dirty="0"/>
              <a:t>We had a kickoff meeting.</a:t>
            </a:r>
          </a:p>
          <a:p>
            <a:pPr lvl="1"/>
            <a:r>
              <a:rPr lang="en-US" dirty="0"/>
              <a:t>The TA will be setting up HW 0 submission, which will be very simple.</a:t>
            </a:r>
          </a:p>
          <a:p>
            <a:pPr lvl="1"/>
            <a:r>
              <a:rPr lang="en-US" dirty="0"/>
              <a:t>The TA’s have started posting OHs on the instructors’ page of the website.</a:t>
            </a:r>
            <a:br>
              <a:rPr lang="en-US" dirty="0"/>
            </a:br>
            <a:r>
              <a:rPr lang="en-US" dirty="0"/>
              <a:t>(</a:t>
            </a:r>
            <a:r>
              <a:rPr lang="en-US" dirty="0">
                <a:hlinkClick r:id="rId2"/>
              </a:rPr>
              <a:t>https://donald-f-ferguson.github.io/Intro-to-Databases-F23/instructors.html</a:t>
            </a:r>
            <a:r>
              <a:rPr lang="en-US" dirty="0"/>
              <a:t>)</a:t>
            </a:r>
          </a:p>
          <a:p>
            <a:r>
              <a:rPr lang="en-US" dirty="0"/>
              <a:t>HW 0 is due Sunday (17-SEP) at 11:59 PM.</a:t>
            </a:r>
          </a:p>
          <a:p>
            <a:r>
              <a:rPr lang="en-US" dirty="0"/>
              <a:t>HW 1 come out this weekend. You will have two weeks.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D304EC7-091C-D043-9814-E437265B3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Status Updates</a:t>
            </a:r>
          </a:p>
        </p:txBody>
      </p:sp>
    </p:spTree>
    <p:extLst>
      <p:ext uri="{BB962C8B-B14F-4D97-AF65-F5344CB8AC3E}">
        <p14:creationId xmlns:p14="http://schemas.microsoft.com/office/powerpoint/2010/main" val="117500141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386" name="Rectangle 2">
            <a:extLst>
              <a:ext uri="{FF2B5EF4-FFF2-40B4-BE49-F238E27FC236}">
                <a16:creationId xmlns:a16="http://schemas.microsoft.com/office/drawing/2014/main" id="{1CB68582-BBE2-4F64-8E5F-7C76410784FB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Chapter 3: Introduction to SQL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215EA2-79CD-A34F-960B-E1375D2A153F}"/>
              </a:ext>
            </a:extLst>
          </p:cNvPr>
          <p:cNvSpPr txBox="1"/>
          <p:nvPr/>
        </p:nvSpPr>
        <p:spPr>
          <a:xfrm>
            <a:off x="4939871" y="895350"/>
            <a:ext cx="348935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You can think of SQL being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an extended, usable, useful version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of the relational model.</a:t>
            </a:r>
          </a:p>
        </p:txBody>
      </p:sp>
    </p:spTree>
    <p:extLst>
      <p:ext uri="{BB962C8B-B14F-4D97-AF65-F5344CB8AC3E}">
        <p14:creationId xmlns:p14="http://schemas.microsoft.com/office/powerpoint/2010/main" val="270577341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762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67866" tIns="33338" rIns="67866" bIns="33338" numCol="1" anchor="ctr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Outline</a:t>
            </a:r>
          </a:p>
        </p:txBody>
      </p:sp>
      <p:sp>
        <p:nvSpPr>
          <p:cNvPr id="512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45598"/>
            <a:ext cx="5403914" cy="2656554"/>
          </a:xfrm>
        </p:spPr>
        <p:txBody>
          <a:bodyPr vert="horz" wrap="square" lIns="67866" tIns="33338" rIns="67866" bIns="33338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Overview of The SQL Query Language</a:t>
            </a:r>
          </a:p>
          <a:p>
            <a:r>
              <a:rPr lang="en-US" altLang="en-US" dirty="0"/>
              <a:t>SQL Data Definition</a:t>
            </a:r>
          </a:p>
          <a:p>
            <a:r>
              <a:rPr lang="en-US" altLang="en-US" dirty="0"/>
              <a:t>Basic Query Structure of SQL Queries</a:t>
            </a:r>
          </a:p>
          <a:p>
            <a:r>
              <a:rPr lang="en-US" altLang="en-US" strike="sngStrike" dirty="0">
                <a:solidFill>
                  <a:srgbClr val="FF0000"/>
                </a:solidFill>
              </a:rPr>
              <a:t>Additional Basic Operations</a:t>
            </a:r>
          </a:p>
          <a:p>
            <a:r>
              <a:rPr lang="en-US" altLang="en-US" strike="sngStrike" dirty="0">
                <a:solidFill>
                  <a:srgbClr val="FF0000"/>
                </a:solidFill>
              </a:rPr>
              <a:t>Set Operations</a:t>
            </a:r>
          </a:p>
          <a:p>
            <a:r>
              <a:rPr lang="en-US" altLang="en-US" dirty="0"/>
              <a:t>Null Values</a:t>
            </a:r>
          </a:p>
          <a:p>
            <a:r>
              <a:rPr lang="en-US" altLang="en-US" strike="sngStrike" dirty="0">
                <a:solidFill>
                  <a:srgbClr val="FF0000"/>
                </a:solidFill>
              </a:rPr>
              <a:t>Aggregate Functions</a:t>
            </a:r>
          </a:p>
          <a:p>
            <a:r>
              <a:rPr lang="en-US" altLang="en-US" strike="sngStrike" dirty="0">
                <a:solidFill>
                  <a:srgbClr val="FF0000"/>
                </a:solidFill>
              </a:rPr>
              <a:t>Nested Subqueries</a:t>
            </a:r>
          </a:p>
          <a:p>
            <a:r>
              <a:rPr lang="en-US" altLang="en-US" dirty="0"/>
              <a:t>Modification of the Database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82E5107-C835-5F40-B58E-BB85902FFBCC}"/>
              </a:ext>
            </a:extLst>
          </p:cNvPr>
          <p:cNvSpPr txBox="1"/>
          <p:nvPr/>
        </p:nvSpPr>
        <p:spPr>
          <a:xfrm>
            <a:off x="5334000" y="1948225"/>
            <a:ext cx="25172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Will cover in next lecture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and/or tutorial.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DAFFE545-3B61-4F4A-AC57-BCFB681CC184}"/>
              </a:ext>
            </a:extLst>
          </p:cNvPr>
          <p:cNvCxnSpPr>
            <a:stCxn id="2" idx="1"/>
          </p:cNvCxnSpPr>
          <p:nvPr/>
        </p:nvCxnSpPr>
        <p:spPr bwMode="auto">
          <a:xfrm flipH="1" flipV="1">
            <a:off x="4038600" y="1948225"/>
            <a:ext cx="1295400" cy="323166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E64A0F7-943E-C248-B527-5C1189E85A78}"/>
              </a:ext>
            </a:extLst>
          </p:cNvPr>
          <p:cNvCxnSpPr>
            <a:cxnSpLocks/>
            <a:stCxn id="2" idx="1"/>
          </p:cNvCxnSpPr>
          <p:nvPr/>
        </p:nvCxnSpPr>
        <p:spPr bwMode="auto">
          <a:xfrm flipH="1">
            <a:off x="3505200" y="2271391"/>
            <a:ext cx="1828800" cy="453797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068354069"/>
      </p:ext>
    </p:extLst>
  </p:cSld>
  <p:clrMapOvr>
    <a:masterClrMapping/>
  </p:clrMapOvr>
  <p:transition spd="slow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8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History</a:t>
            </a:r>
          </a:p>
        </p:txBody>
      </p:sp>
      <p:sp>
        <p:nvSpPr>
          <p:cNvPr id="614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56918"/>
            <a:ext cx="5742242" cy="3677840"/>
          </a:xfrm>
        </p:spPr>
        <p:txBody>
          <a:bodyPr/>
          <a:lstStyle/>
          <a:p>
            <a:r>
              <a:rPr lang="en-US" altLang="en-US" dirty="0"/>
              <a:t>IBM Sequel language developed as part of System R project at the IBM San Jose Research Laboratory</a:t>
            </a:r>
          </a:p>
          <a:p>
            <a:r>
              <a:rPr lang="en-US" altLang="en-US" dirty="0"/>
              <a:t>Renamed Structured Query Language (SQL)</a:t>
            </a:r>
          </a:p>
          <a:p>
            <a:r>
              <a:rPr lang="en-US" altLang="en-US" dirty="0"/>
              <a:t>ANSI and ISO standard SQL:</a:t>
            </a:r>
          </a:p>
          <a:p>
            <a:pPr lvl="1"/>
            <a:r>
              <a:rPr lang="en-US" altLang="en-US" dirty="0"/>
              <a:t>SQL-86</a:t>
            </a:r>
          </a:p>
          <a:p>
            <a:pPr lvl="1"/>
            <a:r>
              <a:rPr lang="en-US" altLang="en-US" dirty="0"/>
              <a:t>SQL-89</a:t>
            </a:r>
          </a:p>
          <a:p>
            <a:pPr lvl="1"/>
            <a:r>
              <a:rPr lang="en-US" altLang="en-US" dirty="0"/>
              <a:t>SQL-92 </a:t>
            </a:r>
          </a:p>
          <a:p>
            <a:pPr lvl="1"/>
            <a:r>
              <a:rPr lang="en-US" altLang="en-US" dirty="0"/>
              <a:t>SQL:1999 (language name became Y2K compliant!)</a:t>
            </a:r>
          </a:p>
          <a:p>
            <a:pPr lvl="1"/>
            <a:r>
              <a:rPr lang="en-US" altLang="en-US" dirty="0"/>
              <a:t>SQL:2003</a:t>
            </a:r>
          </a:p>
          <a:p>
            <a:r>
              <a:rPr lang="en-US" altLang="en-US" dirty="0"/>
              <a:t>Commercial systems offer most, if not all, SQL-92 features, plus varying feature sets from later standards and special proprietary features.  </a:t>
            </a:r>
          </a:p>
          <a:p>
            <a:pPr lvl="1"/>
            <a:r>
              <a:rPr lang="en-US" altLang="en-US" dirty="0"/>
              <a:t>Not all examples here may work on your particular system.</a:t>
            </a:r>
          </a:p>
        </p:txBody>
      </p:sp>
    </p:spTree>
    <p:extLst>
      <p:ext uri="{BB962C8B-B14F-4D97-AF65-F5344CB8AC3E}">
        <p14:creationId xmlns:p14="http://schemas.microsoft.com/office/powerpoint/2010/main" val="345855273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SQL Parts</a:t>
            </a:r>
          </a:p>
        </p:txBody>
      </p:sp>
      <p:sp>
        <p:nvSpPr>
          <p:cNvPr id="717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45950"/>
            <a:ext cx="5688032" cy="3690126"/>
          </a:xfrm>
        </p:spPr>
        <p:txBody>
          <a:bodyPr/>
          <a:lstStyle/>
          <a:p>
            <a:r>
              <a:rPr lang="en-US" altLang="en-US" dirty="0"/>
              <a:t>DML -- provides the ability to query information from the database and to insert tuples into, delete tuples from, and modify tuples in the database.</a:t>
            </a:r>
          </a:p>
          <a:p>
            <a:r>
              <a:rPr lang="en-US" altLang="en-US" dirty="0"/>
              <a:t>integrity – the  DDL includes commands for specifying integrity constraints.</a:t>
            </a:r>
          </a:p>
          <a:p>
            <a:r>
              <a:rPr lang="en-US" altLang="en-US" dirty="0"/>
              <a:t>View definition -- The DDL  includes commands for defining views.</a:t>
            </a:r>
          </a:p>
          <a:p>
            <a:r>
              <a:rPr lang="en-US" altLang="en-US" dirty="0"/>
              <a:t>Transaction control –includes commands for specifying the beginning and ending of transactions.</a:t>
            </a:r>
          </a:p>
          <a:p>
            <a:r>
              <a:rPr lang="en-US" altLang="en-US" dirty="0"/>
              <a:t>Embedded  SQL  and dynamic SQL -- define how SQL statements can be embedded within general-purpose programming languages.</a:t>
            </a:r>
          </a:p>
          <a:p>
            <a:r>
              <a:rPr lang="en-US" altLang="en-US" dirty="0"/>
              <a:t>Authorization – includes commands for specifying access rights to relations and views.</a:t>
            </a:r>
          </a:p>
          <a:p>
            <a:endParaRPr lang="en-US" altLang="en-US" dirty="0"/>
          </a:p>
          <a:p>
            <a:r>
              <a:rPr lang="en-US" altLang="en-US" dirty="0"/>
              <a:t>Data Definition Language (DDL)</a:t>
            </a:r>
          </a:p>
          <a:p>
            <a:r>
              <a:rPr lang="en-US" altLang="en-US" dirty="0"/>
              <a:t>Data Manipulation Language (DML)</a:t>
            </a:r>
          </a:p>
          <a:p>
            <a:pPr>
              <a:buNone/>
            </a:pPr>
            <a:endParaRPr lang="en-US" altLang="en-US" dirty="0"/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14548096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Data Definition Language</a:t>
            </a:r>
          </a:p>
        </p:txBody>
      </p:sp>
      <p:sp>
        <p:nvSpPr>
          <p:cNvPr id="717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41990" y="1350836"/>
            <a:ext cx="5281771" cy="1922717"/>
          </a:xfrm>
        </p:spPr>
        <p:txBody>
          <a:bodyPr/>
          <a:lstStyle/>
          <a:p>
            <a:r>
              <a:rPr lang="en-US" altLang="en-US" dirty="0"/>
              <a:t>The schema for each relation.</a:t>
            </a:r>
          </a:p>
          <a:p>
            <a:r>
              <a:rPr lang="en-US" altLang="en-US" dirty="0"/>
              <a:t>The type of values associated with each attribute.</a:t>
            </a:r>
          </a:p>
          <a:p>
            <a:r>
              <a:rPr lang="en-US" altLang="en-US" dirty="0"/>
              <a:t>The Integrity constraints</a:t>
            </a:r>
          </a:p>
          <a:p>
            <a:r>
              <a:rPr lang="en-US" altLang="en-US" dirty="0"/>
              <a:t>The set of indices to be maintained for each relation.</a:t>
            </a:r>
          </a:p>
          <a:p>
            <a:r>
              <a:rPr lang="en-US" altLang="en-US" dirty="0"/>
              <a:t>Security and authorization information for each relation.</a:t>
            </a:r>
          </a:p>
          <a:p>
            <a:r>
              <a:rPr lang="en-US" altLang="en-US" dirty="0"/>
              <a:t>The physical storage structure of each relation on disk.</a:t>
            </a:r>
          </a:p>
        </p:txBody>
      </p:sp>
      <p:sp>
        <p:nvSpPr>
          <p:cNvPr id="7171" name="Text Box 4"/>
          <p:cNvSpPr txBox="1">
            <a:spLocks noChangeArrowheads="1"/>
          </p:cNvSpPr>
          <p:nvPr/>
        </p:nvSpPr>
        <p:spPr bwMode="auto">
          <a:xfrm>
            <a:off x="1719262" y="836524"/>
            <a:ext cx="5709128" cy="4847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defTabSz="685800">
              <a:spcBef>
                <a:spcPct val="50000"/>
              </a:spcBef>
            </a:pPr>
            <a:r>
              <a:rPr kumimoji="1" lang="en-US" altLang="en-US" sz="1275" dirty="0">
                <a:solidFill>
                  <a:srgbClr val="000000"/>
                </a:solidFill>
              </a:rPr>
              <a:t>The SQL data-definition language (DDL) allows the specification of information about relations, including:</a:t>
            </a:r>
          </a:p>
        </p:txBody>
      </p:sp>
    </p:spTree>
    <p:extLst>
      <p:ext uri="{BB962C8B-B14F-4D97-AF65-F5344CB8AC3E}">
        <p14:creationId xmlns:p14="http://schemas.microsoft.com/office/powerpoint/2010/main" val="254584767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8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Domain Types in SQL</a:t>
            </a:r>
          </a:p>
        </p:txBody>
      </p:sp>
      <p:sp>
        <p:nvSpPr>
          <p:cNvPr id="819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66442"/>
            <a:ext cx="5769674" cy="3476958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b="1" dirty="0">
                <a:solidFill>
                  <a:srgbClr val="002060"/>
                </a:solidFill>
              </a:rPr>
              <a:t>char(n).</a:t>
            </a:r>
            <a:r>
              <a:rPr lang="en-US" altLang="en-US" dirty="0">
                <a:solidFill>
                  <a:srgbClr val="002060"/>
                </a:solidFill>
              </a:rPr>
              <a:t>  </a:t>
            </a:r>
            <a:r>
              <a:rPr lang="en-US" altLang="en-US" dirty="0"/>
              <a:t>Fixed length character string, with user-specified length </a:t>
            </a:r>
            <a:r>
              <a:rPr lang="en-US" altLang="en-US" i="1" dirty="0"/>
              <a:t>n.</a:t>
            </a:r>
            <a:endParaRPr lang="en-US" altLang="en-US" dirty="0"/>
          </a:p>
          <a:p>
            <a:pPr>
              <a:lnSpc>
                <a:spcPct val="90000"/>
              </a:lnSpc>
            </a:pPr>
            <a:r>
              <a:rPr lang="en-US" altLang="en-US" b="1" dirty="0">
                <a:solidFill>
                  <a:srgbClr val="002060"/>
                </a:solidFill>
              </a:rPr>
              <a:t>varchar(n). </a:t>
            </a:r>
            <a:r>
              <a:rPr lang="en-US" altLang="en-US" dirty="0">
                <a:solidFill>
                  <a:srgbClr val="002060"/>
                </a:solidFill>
              </a:rPr>
              <a:t> </a:t>
            </a:r>
            <a:r>
              <a:rPr lang="en-US" altLang="en-US" dirty="0"/>
              <a:t>Variable length character strings, with user-specified maximum length </a:t>
            </a:r>
            <a:r>
              <a:rPr lang="en-US" altLang="en-US" i="1" dirty="0"/>
              <a:t>n.</a:t>
            </a:r>
          </a:p>
          <a:p>
            <a:pPr>
              <a:lnSpc>
                <a:spcPct val="90000"/>
              </a:lnSpc>
            </a:pPr>
            <a:r>
              <a:rPr lang="en-US" altLang="en-US" b="1" dirty="0">
                <a:solidFill>
                  <a:srgbClr val="002060"/>
                </a:solidFill>
              </a:rPr>
              <a:t>int.</a:t>
            </a:r>
            <a:r>
              <a:rPr lang="en-US" altLang="en-US" b="1" dirty="0"/>
              <a:t>  </a:t>
            </a:r>
            <a:r>
              <a:rPr lang="en-US" altLang="en-US" dirty="0"/>
              <a:t>Integer (a finite subset of the integers that is machine-dependent).</a:t>
            </a:r>
          </a:p>
          <a:p>
            <a:pPr>
              <a:lnSpc>
                <a:spcPct val="90000"/>
              </a:lnSpc>
            </a:pPr>
            <a:r>
              <a:rPr lang="en-US" altLang="en-US" b="1" dirty="0" err="1">
                <a:solidFill>
                  <a:srgbClr val="002060"/>
                </a:solidFill>
              </a:rPr>
              <a:t>smallint</a:t>
            </a:r>
            <a:r>
              <a:rPr lang="en-US" altLang="en-US" b="1" dirty="0">
                <a:solidFill>
                  <a:srgbClr val="002060"/>
                </a:solidFill>
              </a:rPr>
              <a:t>.</a:t>
            </a:r>
            <a:r>
              <a:rPr lang="en-US" altLang="en-US" dirty="0">
                <a:solidFill>
                  <a:srgbClr val="002060"/>
                </a:solidFill>
              </a:rPr>
              <a:t>  </a:t>
            </a:r>
            <a:r>
              <a:rPr lang="en-US" altLang="en-US" dirty="0"/>
              <a:t>Small integer (a machine-dependent subset of the integer domain type).</a:t>
            </a:r>
          </a:p>
          <a:p>
            <a:pPr>
              <a:lnSpc>
                <a:spcPct val="90000"/>
              </a:lnSpc>
            </a:pPr>
            <a:r>
              <a:rPr lang="en-US" altLang="en-US" b="1" dirty="0">
                <a:solidFill>
                  <a:srgbClr val="002060"/>
                </a:solidFill>
              </a:rPr>
              <a:t>numeric(</a:t>
            </a:r>
            <a:r>
              <a:rPr lang="en-US" altLang="en-US" b="1" dirty="0" err="1">
                <a:solidFill>
                  <a:srgbClr val="002060"/>
                </a:solidFill>
              </a:rPr>
              <a:t>p,d</a:t>
            </a:r>
            <a:r>
              <a:rPr lang="en-US" altLang="en-US" b="1" dirty="0">
                <a:solidFill>
                  <a:srgbClr val="002060"/>
                </a:solidFill>
              </a:rPr>
              <a:t>).</a:t>
            </a:r>
            <a:r>
              <a:rPr lang="en-US" altLang="en-US" dirty="0">
                <a:solidFill>
                  <a:srgbClr val="002060"/>
                </a:solidFill>
              </a:rPr>
              <a:t>  </a:t>
            </a:r>
            <a:r>
              <a:rPr lang="en-US" altLang="en-US" dirty="0"/>
              <a:t>Fixed point number, with user-specified precision of </a:t>
            </a:r>
            <a:r>
              <a:rPr lang="en-US" altLang="en-US" i="1" dirty="0"/>
              <a:t>p</a:t>
            </a:r>
            <a:r>
              <a:rPr lang="en-US" altLang="en-US" dirty="0"/>
              <a:t> digits, with </a:t>
            </a:r>
            <a:r>
              <a:rPr lang="en-US" altLang="en-US" i="1" dirty="0"/>
              <a:t>d</a:t>
            </a:r>
            <a:r>
              <a:rPr lang="en-US" altLang="en-US" dirty="0"/>
              <a:t> digits to the right of decimal point.  (ex., </a:t>
            </a:r>
            <a:r>
              <a:rPr lang="en-US" altLang="en-US" b="1" dirty="0"/>
              <a:t>numeric</a:t>
            </a:r>
            <a:r>
              <a:rPr lang="en-US" altLang="en-US" dirty="0"/>
              <a:t>(3,1), allows 44.5 to be stores exactly, but not 444.5 or 0.32)</a:t>
            </a:r>
          </a:p>
          <a:p>
            <a:pPr>
              <a:lnSpc>
                <a:spcPct val="90000"/>
              </a:lnSpc>
            </a:pPr>
            <a:r>
              <a:rPr lang="en-US" altLang="en-US" b="1" dirty="0">
                <a:solidFill>
                  <a:srgbClr val="002060"/>
                </a:solidFill>
              </a:rPr>
              <a:t>real, double precision.</a:t>
            </a:r>
            <a:r>
              <a:rPr lang="en-US" altLang="en-US" dirty="0">
                <a:solidFill>
                  <a:srgbClr val="002060"/>
                </a:solidFill>
              </a:rPr>
              <a:t>  </a:t>
            </a:r>
            <a:r>
              <a:rPr lang="en-US" altLang="en-US" dirty="0"/>
              <a:t>Floating point and double-precision floating point numbers, with machine-dependent precision.</a:t>
            </a:r>
          </a:p>
          <a:p>
            <a:pPr>
              <a:lnSpc>
                <a:spcPct val="90000"/>
              </a:lnSpc>
            </a:pPr>
            <a:r>
              <a:rPr lang="en-US" altLang="en-US" b="1" dirty="0">
                <a:solidFill>
                  <a:srgbClr val="002060"/>
                </a:solidFill>
              </a:rPr>
              <a:t>float(n).</a:t>
            </a:r>
            <a:r>
              <a:rPr lang="en-US" altLang="en-US" dirty="0">
                <a:solidFill>
                  <a:srgbClr val="002060"/>
                </a:solidFill>
              </a:rPr>
              <a:t>  </a:t>
            </a:r>
            <a:r>
              <a:rPr lang="en-US" altLang="en-US" dirty="0"/>
              <a:t>Floating point number, with user-specified precision of at least </a:t>
            </a:r>
            <a:r>
              <a:rPr lang="en-US" altLang="en-US" i="1" dirty="0"/>
              <a:t>n</a:t>
            </a:r>
            <a:r>
              <a:rPr lang="en-US" altLang="en-US" dirty="0"/>
              <a:t> digits.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More are covered in Chapter 4.</a:t>
            </a:r>
          </a:p>
          <a:p>
            <a:pPr>
              <a:lnSpc>
                <a:spcPct val="90000"/>
              </a:lnSpc>
              <a:buFont typeface="Monotype Sorts" charset="2"/>
              <a:buNone/>
            </a:pPr>
            <a:endParaRPr lang="en-US" altLang="en-US" dirty="0"/>
          </a:p>
          <a:p>
            <a:pPr>
              <a:lnSpc>
                <a:spcPct val="90000"/>
              </a:lnSpc>
              <a:buFont typeface="Monotype Sorts" charset="2"/>
              <a:buNone/>
            </a:pPr>
            <a:endParaRPr lang="en-US" altLang="en-US" b="1" dirty="0"/>
          </a:p>
        </p:txBody>
      </p:sp>
    </p:spTree>
    <p:extLst>
      <p:ext uri="{BB962C8B-B14F-4D97-AF65-F5344CB8AC3E}">
        <p14:creationId xmlns:p14="http://schemas.microsoft.com/office/powerpoint/2010/main" val="37041372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9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Create Table Construct</a:t>
            </a:r>
          </a:p>
        </p:txBody>
      </p:sp>
      <p:sp>
        <p:nvSpPr>
          <p:cNvPr id="921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45344"/>
            <a:ext cx="5531930" cy="3790664"/>
          </a:xfrm>
        </p:spPr>
        <p:txBody>
          <a:bodyPr/>
          <a:lstStyle/>
          <a:p>
            <a:pPr>
              <a:tabLst>
                <a:tab pos="1116806" algn="l"/>
                <a:tab pos="1462088" algn="l"/>
                <a:tab pos="2277666" algn="l"/>
              </a:tabLst>
            </a:pPr>
            <a:r>
              <a:rPr kumimoji="0" lang="en-US" altLang="en-US" dirty="0"/>
              <a:t>An SQL relation is defined using the</a:t>
            </a:r>
            <a:r>
              <a:rPr lang="en-US" altLang="en-US" dirty="0"/>
              <a:t> </a:t>
            </a:r>
            <a:r>
              <a:rPr lang="en-US" altLang="en-US" b="1" dirty="0">
                <a:solidFill>
                  <a:srgbClr val="002060"/>
                </a:solidFill>
              </a:rPr>
              <a:t>create table </a:t>
            </a:r>
            <a:r>
              <a:rPr kumimoji="0" lang="en-US" altLang="en-US" dirty="0"/>
              <a:t>command</a:t>
            </a:r>
            <a:r>
              <a:rPr lang="en-US" altLang="en-US" dirty="0"/>
              <a:t>:</a:t>
            </a:r>
          </a:p>
          <a:p>
            <a:pPr>
              <a:buNone/>
              <a:tabLst>
                <a:tab pos="1116806" algn="l"/>
                <a:tab pos="1462088" algn="l"/>
                <a:tab pos="2277666" algn="l"/>
              </a:tabLst>
            </a:pPr>
            <a:r>
              <a:rPr lang="en-US" altLang="en-US" dirty="0"/>
              <a:t>		</a:t>
            </a:r>
            <a:r>
              <a:rPr lang="en-US" altLang="en-US" b="1" dirty="0"/>
              <a:t>create table </a:t>
            </a:r>
            <a:r>
              <a:rPr lang="en-US" altLang="en-US" i="1" dirty="0"/>
              <a:t>r </a:t>
            </a:r>
          </a:p>
          <a:p>
            <a:pPr>
              <a:buNone/>
              <a:tabLst>
                <a:tab pos="1116806" algn="l"/>
                <a:tab pos="1462088" algn="l"/>
                <a:tab pos="2277666" algn="l"/>
              </a:tabLst>
            </a:pPr>
            <a:r>
              <a:rPr lang="en-US" altLang="en-US" i="1" dirty="0"/>
              <a:t>                                   </a:t>
            </a:r>
            <a:r>
              <a:rPr lang="en-US" altLang="en-US" dirty="0"/>
              <a:t>(</a:t>
            </a:r>
            <a:r>
              <a:rPr lang="en-US" altLang="en-US" i="1" dirty="0"/>
              <a:t>A</a:t>
            </a:r>
            <a:r>
              <a:rPr lang="en-US" altLang="en-US" baseline="-25000" dirty="0"/>
              <a:t>1</a:t>
            </a:r>
            <a:r>
              <a:rPr lang="en-US" altLang="en-US" dirty="0"/>
              <a:t> </a:t>
            </a:r>
            <a:r>
              <a:rPr lang="en-US" altLang="en-US" i="1" dirty="0"/>
              <a:t>D</a:t>
            </a:r>
            <a:r>
              <a:rPr lang="en-US" altLang="en-US" baseline="-25000" dirty="0"/>
              <a:t>1</a:t>
            </a:r>
            <a:r>
              <a:rPr lang="en-US" altLang="en-US" dirty="0"/>
              <a:t>, </a:t>
            </a:r>
            <a:r>
              <a:rPr lang="en-US" altLang="en-US" i="1" dirty="0"/>
              <a:t>A</a:t>
            </a:r>
            <a:r>
              <a:rPr lang="en-US" altLang="en-US" baseline="-25000" dirty="0"/>
              <a:t>2</a:t>
            </a:r>
            <a:r>
              <a:rPr lang="en-US" altLang="en-US" dirty="0"/>
              <a:t> </a:t>
            </a:r>
            <a:r>
              <a:rPr lang="en-US" altLang="en-US" i="1" dirty="0"/>
              <a:t>D</a:t>
            </a:r>
            <a:r>
              <a:rPr lang="en-US" altLang="en-US" baseline="-25000" dirty="0"/>
              <a:t>2</a:t>
            </a:r>
            <a:r>
              <a:rPr lang="en-US" altLang="en-US" dirty="0"/>
              <a:t>, ..., </a:t>
            </a:r>
            <a:r>
              <a:rPr lang="en-US" altLang="en-US" i="1" dirty="0"/>
              <a:t>A</a:t>
            </a:r>
            <a:r>
              <a:rPr lang="en-US" altLang="en-US" i="1" baseline="-25000" dirty="0"/>
              <a:t>n</a:t>
            </a:r>
            <a:r>
              <a:rPr lang="en-US" altLang="en-US" i="1" dirty="0"/>
              <a:t> </a:t>
            </a:r>
            <a:r>
              <a:rPr lang="en-US" altLang="en-US" i="1" dirty="0" err="1"/>
              <a:t>D</a:t>
            </a:r>
            <a:r>
              <a:rPr lang="en-US" altLang="en-US" i="1" baseline="-25000" dirty="0" err="1"/>
              <a:t>n</a:t>
            </a:r>
            <a:r>
              <a:rPr lang="en-US" altLang="en-US" i="1" dirty="0"/>
              <a:t>,</a:t>
            </a:r>
            <a:br>
              <a:rPr lang="en-US" altLang="en-US" i="1" dirty="0"/>
            </a:br>
            <a:r>
              <a:rPr lang="en-US" altLang="en-US" i="1" dirty="0"/>
              <a:t>	             </a:t>
            </a:r>
            <a:r>
              <a:rPr lang="en-US" altLang="en-US" dirty="0"/>
              <a:t>(integrity-constraint</a:t>
            </a:r>
            <a:r>
              <a:rPr lang="en-US" altLang="en-US" baseline="-25000" dirty="0"/>
              <a:t>1</a:t>
            </a:r>
            <a:r>
              <a:rPr lang="en-US" altLang="en-US" dirty="0"/>
              <a:t>),</a:t>
            </a:r>
            <a:br>
              <a:rPr lang="en-US" altLang="en-US" dirty="0"/>
            </a:br>
            <a:r>
              <a:rPr lang="en-US" altLang="en-US" dirty="0"/>
              <a:t>	                 ...,</a:t>
            </a:r>
            <a:br>
              <a:rPr lang="en-US" altLang="en-US" dirty="0"/>
            </a:br>
            <a:r>
              <a:rPr lang="en-US" altLang="en-US" dirty="0"/>
              <a:t>                               (integrity-</a:t>
            </a:r>
            <a:r>
              <a:rPr lang="en-US" altLang="en-US" dirty="0" err="1"/>
              <a:t>constraint</a:t>
            </a:r>
            <a:r>
              <a:rPr lang="en-US" altLang="en-US" baseline="-25000" dirty="0" err="1"/>
              <a:t>k</a:t>
            </a:r>
            <a:r>
              <a:rPr lang="en-US" altLang="en-US" dirty="0"/>
              <a:t>))</a:t>
            </a:r>
          </a:p>
          <a:p>
            <a:pPr lvl="1">
              <a:tabLst>
                <a:tab pos="1116806" algn="l"/>
                <a:tab pos="1462088" algn="l"/>
                <a:tab pos="2277666" algn="l"/>
              </a:tabLst>
            </a:pPr>
            <a:r>
              <a:rPr lang="en-US" altLang="en-US" i="1" dirty="0"/>
              <a:t>r</a:t>
            </a:r>
            <a:r>
              <a:rPr lang="en-US" altLang="en-US" dirty="0"/>
              <a:t> is the name of the relation</a:t>
            </a:r>
          </a:p>
          <a:p>
            <a:pPr lvl="1">
              <a:tabLst>
                <a:tab pos="1116806" algn="l"/>
                <a:tab pos="1462088" algn="l"/>
                <a:tab pos="2277666" algn="l"/>
              </a:tabLst>
            </a:pPr>
            <a:r>
              <a:rPr lang="en-US" altLang="en-US" dirty="0"/>
              <a:t>each </a:t>
            </a:r>
            <a:r>
              <a:rPr lang="en-US" altLang="en-US" i="1" dirty="0"/>
              <a:t>A</a:t>
            </a:r>
            <a:r>
              <a:rPr lang="en-US" altLang="en-US" i="1" baseline="-25000" dirty="0"/>
              <a:t>i</a:t>
            </a:r>
            <a:r>
              <a:rPr lang="en-US" altLang="en-US" dirty="0"/>
              <a:t> is an attribute name in the schema of relation </a:t>
            </a:r>
            <a:r>
              <a:rPr lang="en-US" altLang="en-US" i="1" dirty="0"/>
              <a:t>r</a:t>
            </a:r>
          </a:p>
          <a:p>
            <a:pPr lvl="1">
              <a:tabLst>
                <a:tab pos="1116806" algn="l"/>
                <a:tab pos="1462088" algn="l"/>
                <a:tab pos="2277666" algn="l"/>
              </a:tabLst>
            </a:pPr>
            <a:r>
              <a:rPr lang="en-US" altLang="en-US" i="1" dirty="0"/>
              <a:t>D</a:t>
            </a:r>
            <a:r>
              <a:rPr lang="en-US" altLang="en-US" i="1" baseline="-25000" dirty="0"/>
              <a:t>i</a:t>
            </a:r>
            <a:r>
              <a:rPr lang="en-US" altLang="en-US" dirty="0"/>
              <a:t> is the data type of values in the domain of attribute </a:t>
            </a:r>
            <a:r>
              <a:rPr lang="en-US" altLang="en-US" i="1" dirty="0"/>
              <a:t>A</a:t>
            </a:r>
            <a:r>
              <a:rPr lang="en-US" altLang="en-US" i="1" baseline="-25000" dirty="0"/>
              <a:t>i</a:t>
            </a:r>
            <a:endParaRPr lang="en-US" altLang="en-US" dirty="0"/>
          </a:p>
          <a:p>
            <a:pPr>
              <a:tabLst>
                <a:tab pos="1116806" algn="l"/>
                <a:tab pos="1462088" algn="l"/>
                <a:tab pos="2277666" algn="l"/>
              </a:tabLst>
            </a:pPr>
            <a:r>
              <a:rPr kumimoji="0" lang="en-US" altLang="en-US" dirty="0"/>
              <a:t>Example</a:t>
            </a:r>
            <a:r>
              <a:rPr lang="en-US" altLang="en-US" dirty="0"/>
              <a:t>:</a:t>
            </a:r>
          </a:p>
          <a:p>
            <a:pPr>
              <a:buNone/>
              <a:tabLst>
                <a:tab pos="1116806" algn="l"/>
                <a:tab pos="1462088" algn="l"/>
                <a:tab pos="2277666" algn="l"/>
              </a:tabLst>
            </a:pPr>
            <a:r>
              <a:rPr lang="en-US" altLang="en-US" dirty="0"/>
              <a:t>		 </a:t>
            </a:r>
            <a:r>
              <a:rPr lang="en-US" altLang="en-US" b="1" dirty="0"/>
              <a:t>create table</a:t>
            </a:r>
            <a:r>
              <a:rPr lang="en-US" altLang="en-US" dirty="0"/>
              <a:t> </a:t>
            </a:r>
            <a:r>
              <a:rPr lang="en-US" altLang="en-US" i="1" dirty="0"/>
              <a:t>instructor</a:t>
            </a:r>
            <a:r>
              <a:rPr lang="en-US" altLang="en-US" dirty="0"/>
              <a:t> (</a:t>
            </a:r>
            <a:br>
              <a:rPr lang="en-US" altLang="en-US" dirty="0"/>
            </a:br>
            <a:r>
              <a:rPr lang="en-US" altLang="en-US" dirty="0"/>
              <a:t>                             </a:t>
            </a:r>
            <a:r>
              <a:rPr lang="en-US" altLang="en-US" i="1" dirty="0"/>
              <a:t>ID</a:t>
            </a:r>
            <a:r>
              <a:rPr lang="en-US" altLang="en-US" dirty="0"/>
              <a:t>                </a:t>
            </a:r>
            <a:r>
              <a:rPr lang="en-US" altLang="en-US" b="1" dirty="0"/>
              <a:t>char</a:t>
            </a:r>
            <a:r>
              <a:rPr lang="en-US" altLang="en-US" dirty="0"/>
              <a:t>(5),</a:t>
            </a:r>
            <a:br>
              <a:rPr lang="en-US" altLang="en-US" dirty="0"/>
            </a:br>
            <a:r>
              <a:rPr lang="en-US" altLang="en-US" dirty="0"/>
              <a:t>                             </a:t>
            </a:r>
            <a:r>
              <a:rPr lang="en-US" altLang="en-US" i="1" dirty="0"/>
              <a:t>name           </a:t>
            </a:r>
            <a:r>
              <a:rPr lang="en-US" altLang="en-US" b="1" dirty="0" err="1"/>
              <a:t>varchar</a:t>
            </a:r>
            <a:r>
              <a:rPr lang="en-US" altLang="en-US" dirty="0"/>
              <a:t>(20)</a:t>
            </a:r>
            <a:r>
              <a:rPr lang="en-US" altLang="en-US" b="1" dirty="0"/>
              <a:t>,</a:t>
            </a:r>
            <a:br>
              <a:rPr lang="en-US" altLang="en-US" b="1" i="1" dirty="0"/>
            </a:br>
            <a:r>
              <a:rPr lang="en-US" altLang="en-US" b="1" i="1" dirty="0"/>
              <a:t>                             </a:t>
            </a:r>
            <a:r>
              <a:rPr lang="en-US" altLang="en-US" i="1" dirty="0"/>
              <a:t>dept_name  </a:t>
            </a:r>
            <a:r>
              <a:rPr lang="en-US" altLang="en-US" b="1" dirty="0" err="1"/>
              <a:t>varchar</a:t>
            </a:r>
            <a:r>
              <a:rPr lang="en-US" altLang="en-US" dirty="0"/>
              <a:t>(20),</a:t>
            </a:r>
            <a:br>
              <a:rPr lang="en-US" altLang="en-US" dirty="0"/>
            </a:br>
            <a:r>
              <a:rPr lang="en-US" altLang="en-US" dirty="0"/>
              <a:t>                             </a:t>
            </a:r>
            <a:r>
              <a:rPr lang="en-US" altLang="en-US" i="1" dirty="0"/>
              <a:t>salary</a:t>
            </a:r>
            <a:r>
              <a:rPr lang="en-US" altLang="en-US" dirty="0"/>
              <a:t>           </a:t>
            </a:r>
            <a:r>
              <a:rPr lang="en-US" altLang="en-US" b="1" dirty="0"/>
              <a:t>numeric</a:t>
            </a:r>
            <a:r>
              <a:rPr lang="en-US" altLang="en-US" dirty="0"/>
              <a:t>(8,2))</a:t>
            </a:r>
          </a:p>
          <a:p>
            <a:pPr>
              <a:buNone/>
              <a:tabLst>
                <a:tab pos="1116806" algn="l"/>
                <a:tab pos="1462088" algn="l"/>
                <a:tab pos="2277666" algn="l"/>
              </a:tabLst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84963774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954" name="Rectangle 2"/>
          <p:cNvSpPr>
            <a:spLocks noGrp="1" noChangeArrowheads="1"/>
          </p:cNvSpPr>
          <p:nvPr>
            <p:ph type="title"/>
          </p:nvPr>
        </p:nvSpPr>
        <p:spPr>
          <a:xfrm>
            <a:off x="1696641" y="97384"/>
            <a:ext cx="6057900" cy="457200"/>
          </a:xfrm>
        </p:spPr>
        <p:txBody>
          <a:bodyPr/>
          <a:lstStyle/>
          <a:p>
            <a:r>
              <a:rPr lang="en-US" altLang="en-US" dirty="0"/>
              <a:t>Integrity Constraints in Create Table</a:t>
            </a:r>
          </a:p>
        </p:txBody>
      </p:sp>
      <p:sp>
        <p:nvSpPr>
          <p:cNvPr id="1024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696641" y="832282"/>
            <a:ext cx="5636847" cy="3585753"/>
          </a:xfrm>
        </p:spPr>
        <p:txBody>
          <a:bodyPr/>
          <a:lstStyle/>
          <a:p>
            <a:r>
              <a:rPr lang="en-US" altLang="en-US" dirty="0"/>
              <a:t>Types of integrity constraints</a:t>
            </a:r>
          </a:p>
          <a:p>
            <a:pPr lvl="1"/>
            <a:r>
              <a:rPr lang="en-US" altLang="en-US" b="1" dirty="0"/>
              <a:t>primary key</a:t>
            </a:r>
            <a:r>
              <a:rPr lang="en-US" altLang="en-US" dirty="0"/>
              <a:t> (</a:t>
            </a:r>
            <a:r>
              <a:rPr lang="en-US" altLang="en-US" i="1" dirty="0"/>
              <a:t>A</a:t>
            </a:r>
            <a:r>
              <a:rPr lang="en-US" altLang="en-US" baseline="-25000" dirty="0"/>
              <a:t>1</a:t>
            </a:r>
            <a:r>
              <a:rPr lang="en-US" altLang="en-US" dirty="0"/>
              <a:t>, ..., </a:t>
            </a:r>
            <a:r>
              <a:rPr lang="en-US" altLang="en-US" i="1" dirty="0"/>
              <a:t>A</a:t>
            </a:r>
            <a:r>
              <a:rPr lang="en-US" altLang="en-US" i="1" baseline="-25000" dirty="0"/>
              <a:t>n </a:t>
            </a:r>
            <a:r>
              <a:rPr lang="en-US" altLang="en-US" dirty="0"/>
              <a:t>)</a:t>
            </a:r>
          </a:p>
          <a:p>
            <a:pPr lvl="1"/>
            <a:r>
              <a:rPr lang="en-US" altLang="en-US" b="1" dirty="0"/>
              <a:t>foreign key </a:t>
            </a:r>
            <a:r>
              <a:rPr lang="en-US" altLang="en-US" dirty="0"/>
              <a:t>(</a:t>
            </a:r>
            <a:r>
              <a:rPr lang="en-US" altLang="en-US" i="1" dirty="0"/>
              <a:t>A</a:t>
            </a:r>
            <a:r>
              <a:rPr lang="en-US" altLang="en-US" baseline="-25000" dirty="0"/>
              <a:t>m</a:t>
            </a:r>
            <a:r>
              <a:rPr lang="en-US" altLang="en-US" dirty="0"/>
              <a:t>, ..., </a:t>
            </a:r>
            <a:r>
              <a:rPr lang="en-US" altLang="en-US" i="1" dirty="0"/>
              <a:t>A</a:t>
            </a:r>
            <a:r>
              <a:rPr lang="en-US" altLang="en-US" i="1" baseline="-25000" dirty="0"/>
              <a:t>n </a:t>
            </a:r>
            <a:r>
              <a:rPr lang="en-US" altLang="en-US" dirty="0"/>
              <a:t>) </a:t>
            </a:r>
            <a:r>
              <a:rPr lang="en-US" altLang="en-US" b="1" dirty="0"/>
              <a:t>references </a:t>
            </a:r>
            <a:r>
              <a:rPr lang="en-US" altLang="en-US" i="1" dirty="0"/>
              <a:t>r</a:t>
            </a:r>
            <a:endParaRPr lang="en-US" altLang="en-US" b="1" dirty="0"/>
          </a:p>
          <a:p>
            <a:pPr lvl="1"/>
            <a:r>
              <a:rPr lang="en-US" altLang="en-US" b="1" dirty="0"/>
              <a:t>not null</a:t>
            </a:r>
          </a:p>
          <a:p>
            <a:r>
              <a:rPr lang="en-US" altLang="en-US" dirty="0"/>
              <a:t>SQL prevents any update to the database that violates an integrity constraint.</a:t>
            </a:r>
          </a:p>
          <a:p>
            <a:r>
              <a:rPr lang="en-US" altLang="en-US" dirty="0"/>
              <a:t>Example:</a:t>
            </a:r>
          </a:p>
          <a:p>
            <a:pPr>
              <a:buNone/>
            </a:pPr>
            <a:r>
              <a:rPr lang="en-US" altLang="en-US" b="1" dirty="0"/>
              <a:t>         create table</a:t>
            </a:r>
            <a:r>
              <a:rPr lang="en-US" altLang="en-US" dirty="0"/>
              <a:t> </a:t>
            </a:r>
            <a:r>
              <a:rPr lang="en-US" altLang="en-US" i="1" dirty="0"/>
              <a:t>instructor</a:t>
            </a:r>
            <a:r>
              <a:rPr lang="en-US" altLang="en-US" dirty="0"/>
              <a:t> (</a:t>
            </a:r>
            <a:br>
              <a:rPr lang="en-US" altLang="en-US" dirty="0"/>
            </a:br>
            <a:r>
              <a:rPr lang="en-US" altLang="en-US" dirty="0"/>
              <a:t>               </a:t>
            </a:r>
            <a:r>
              <a:rPr lang="en-US" altLang="en-US" i="1" dirty="0"/>
              <a:t>ID</a:t>
            </a:r>
            <a:r>
              <a:rPr lang="en-US" altLang="en-US" dirty="0"/>
              <a:t>                </a:t>
            </a:r>
            <a:r>
              <a:rPr lang="en-US" altLang="en-US" b="1" dirty="0"/>
              <a:t>char</a:t>
            </a:r>
            <a:r>
              <a:rPr lang="en-US" altLang="en-US" dirty="0"/>
              <a:t>(5),</a:t>
            </a:r>
            <a:br>
              <a:rPr lang="en-US" altLang="en-US" dirty="0"/>
            </a:br>
            <a:r>
              <a:rPr lang="en-US" altLang="en-US" dirty="0"/>
              <a:t>               </a:t>
            </a:r>
            <a:r>
              <a:rPr lang="en-US" altLang="en-US" i="1" dirty="0"/>
              <a:t>name           </a:t>
            </a:r>
            <a:r>
              <a:rPr lang="en-US" altLang="en-US" b="1" dirty="0"/>
              <a:t>varchar</a:t>
            </a:r>
            <a:r>
              <a:rPr lang="en-US" altLang="en-US" dirty="0"/>
              <a:t>(20) </a:t>
            </a:r>
            <a:r>
              <a:rPr lang="en-US" altLang="en-US" b="1" dirty="0"/>
              <a:t>not null,</a:t>
            </a:r>
            <a:br>
              <a:rPr lang="en-US" altLang="en-US" b="1" i="1" dirty="0"/>
            </a:br>
            <a:r>
              <a:rPr lang="en-US" altLang="en-US" b="1" i="1" dirty="0"/>
              <a:t>               </a:t>
            </a:r>
            <a:r>
              <a:rPr lang="en-US" altLang="en-US" i="1" dirty="0"/>
              <a:t>dept_name  </a:t>
            </a:r>
            <a:r>
              <a:rPr lang="en-US" altLang="en-US" b="1" dirty="0"/>
              <a:t>varchar</a:t>
            </a:r>
            <a:r>
              <a:rPr lang="en-US" altLang="en-US" dirty="0"/>
              <a:t>(20),</a:t>
            </a:r>
            <a:br>
              <a:rPr lang="en-US" altLang="en-US" dirty="0"/>
            </a:br>
            <a:r>
              <a:rPr lang="en-US" altLang="en-US" dirty="0"/>
              <a:t>               </a:t>
            </a:r>
            <a:r>
              <a:rPr lang="en-US" altLang="en-US" i="1" dirty="0"/>
              <a:t>salary</a:t>
            </a:r>
            <a:r>
              <a:rPr lang="en-US" altLang="en-US" dirty="0"/>
              <a:t>           </a:t>
            </a:r>
            <a:r>
              <a:rPr lang="en-US" altLang="en-US" b="1" dirty="0"/>
              <a:t>numeric</a:t>
            </a:r>
            <a:r>
              <a:rPr lang="en-US" altLang="en-US" dirty="0"/>
              <a:t>(8,2),</a:t>
            </a:r>
            <a:br>
              <a:rPr lang="en-US" altLang="en-US" dirty="0"/>
            </a:br>
            <a:r>
              <a:rPr lang="en-US" altLang="en-US" dirty="0"/>
              <a:t>               </a:t>
            </a:r>
            <a:r>
              <a:rPr lang="en-US" altLang="en-US" b="1" dirty="0"/>
              <a:t>primary key </a:t>
            </a:r>
            <a:r>
              <a:rPr lang="en-US" altLang="en-US" dirty="0"/>
              <a:t>(</a:t>
            </a:r>
            <a:r>
              <a:rPr lang="en-US" altLang="en-US" i="1" dirty="0"/>
              <a:t>ID</a:t>
            </a:r>
            <a:r>
              <a:rPr lang="en-US" altLang="en-US" dirty="0"/>
              <a:t>),</a:t>
            </a:r>
            <a:br>
              <a:rPr lang="en-US" altLang="en-US" dirty="0"/>
            </a:br>
            <a:r>
              <a:rPr lang="en-US" altLang="en-US" dirty="0"/>
              <a:t>               </a:t>
            </a:r>
            <a:r>
              <a:rPr lang="en-US" altLang="en-US" b="1" dirty="0"/>
              <a:t>foreign key </a:t>
            </a:r>
            <a:r>
              <a:rPr lang="en-US" altLang="en-US" i="1" dirty="0"/>
              <a:t>(dept_name</a:t>
            </a:r>
            <a:r>
              <a:rPr lang="en-US" altLang="en-US" dirty="0"/>
              <a:t>) </a:t>
            </a:r>
            <a:r>
              <a:rPr lang="en-US" altLang="en-US" b="1" dirty="0"/>
              <a:t>references </a:t>
            </a:r>
            <a:r>
              <a:rPr lang="en-US" altLang="en-US" i="1" dirty="0"/>
              <a:t>department);</a:t>
            </a:r>
          </a:p>
          <a:p>
            <a:pPr>
              <a:buNone/>
            </a:pPr>
            <a:endParaRPr lang="en-US" altLang="en-US" b="1" dirty="0"/>
          </a:p>
        </p:txBody>
      </p:sp>
    </p:spTree>
    <p:extLst>
      <p:ext uri="{BB962C8B-B14F-4D97-AF65-F5344CB8AC3E}">
        <p14:creationId xmlns:p14="http://schemas.microsoft.com/office/powerpoint/2010/main" val="152101148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0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And a Few More Relation Definitions</a:t>
            </a:r>
          </a:p>
        </p:txBody>
      </p:sp>
      <p:sp>
        <p:nvSpPr>
          <p:cNvPr id="11266" name="AutoShape 3"/>
          <p:cNvSpPr>
            <a:spLocks noGrp="1" noChangeAspect="1" noChangeArrowheads="1"/>
          </p:cNvSpPr>
          <p:nvPr>
            <p:ph type="body" idx="1"/>
          </p:nvPr>
        </p:nvSpPr>
        <p:spPr>
          <a:xfrm>
            <a:off x="1719263" y="812307"/>
            <a:ext cx="5815660" cy="3482266"/>
          </a:xfrm>
        </p:spPr>
        <p:txBody>
          <a:bodyPr/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altLang="en-US" b="1" dirty="0"/>
              <a:t>create table</a:t>
            </a:r>
            <a:r>
              <a:rPr lang="en-US" altLang="en-US" dirty="0"/>
              <a:t> </a:t>
            </a:r>
            <a:r>
              <a:rPr lang="en-US" altLang="en-US" i="1" dirty="0"/>
              <a:t>student</a:t>
            </a:r>
            <a:r>
              <a:rPr lang="en-US" altLang="en-US" dirty="0"/>
              <a:t> (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i="1" dirty="0"/>
              <a:t>ID</a:t>
            </a:r>
            <a:r>
              <a:rPr lang="en-US" altLang="en-US" dirty="0"/>
              <a:t>                    </a:t>
            </a:r>
            <a:r>
              <a:rPr lang="en-US" altLang="en-US" b="1" dirty="0" err="1"/>
              <a:t>varchar</a:t>
            </a:r>
            <a:r>
              <a:rPr lang="en-US" altLang="en-US" dirty="0"/>
              <a:t>(5),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i="1" dirty="0"/>
              <a:t>name</a:t>
            </a:r>
            <a:r>
              <a:rPr lang="en-US" altLang="en-US" dirty="0"/>
              <a:t>               </a:t>
            </a:r>
            <a:r>
              <a:rPr lang="en-US" altLang="en-US" b="1" dirty="0" err="1"/>
              <a:t>varchar</a:t>
            </a:r>
            <a:r>
              <a:rPr lang="en-US" altLang="en-US" dirty="0"/>
              <a:t>(20) not null,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i="1" dirty="0"/>
              <a:t>dept_name</a:t>
            </a:r>
            <a:r>
              <a:rPr lang="en-US" altLang="en-US" dirty="0"/>
              <a:t>      </a:t>
            </a:r>
            <a:r>
              <a:rPr lang="en-US" altLang="en-US" b="1" dirty="0" err="1"/>
              <a:t>varchar</a:t>
            </a:r>
            <a:r>
              <a:rPr lang="en-US" altLang="en-US" dirty="0"/>
              <a:t>(20),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i="1" dirty="0" err="1"/>
              <a:t>tot_cred</a:t>
            </a:r>
            <a:r>
              <a:rPr lang="en-US" altLang="en-US" dirty="0"/>
              <a:t>           </a:t>
            </a:r>
            <a:r>
              <a:rPr lang="en-US" altLang="en-US" b="1" dirty="0"/>
              <a:t>numeric</a:t>
            </a:r>
            <a:r>
              <a:rPr lang="en-US" altLang="en-US" dirty="0"/>
              <a:t>(3,0),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b="1" dirty="0"/>
              <a:t>primary key </a:t>
            </a:r>
            <a:r>
              <a:rPr lang="en-US" altLang="en-US" i="1" dirty="0"/>
              <a:t>(ID),</a:t>
            </a:r>
          </a:p>
          <a:p>
            <a:pPr>
              <a:lnSpc>
                <a:spcPct val="90000"/>
              </a:lnSpc>
              <a:spcBef>
                <a:spcPct val="0"/>
              </a:spcBef>
              <a:buFont typeface="Monotype Sorts" charset="2"/>
              <a:buNone/>
            </a:pPr>
            <a:r>
              <a:rPr lang="en-US" altLang="en-US" b="1" dirty="0"/>
              <a:t>             foreign key </a:t>
            </a:r>
            <a:r>
              <a:rPr lang="en-US" altLang="en-US" i="1" dirty="0"/>
              <a:t>(dept_name</a:t>
            </a:r>
            <a:r>
              <a:rPr lang="en-US" altLang="en-US" dirty="0"/>
              <a:t>) </a:t>
            </a:r>
            <a:r>
              <a:rPr lang="en-US" altLang="en-US" b="1" dirty="0"/>
              <a:t>references </a:t>
            </a:r>
            <a:r>
              <a:rPr lang="en-US" altLang="en-US" i="1" dirty="0"/>
              <a:t>department</a:t>
            </a:r>
            <a:r>
              <a:rPr lang="en-US" altLang="en-US" dirty="0"/>
              <a:t>);</a:t>
            </a:r>
          </a:p>
          <a:p>
            <a:pPr>
              <a:lnSpc>
                <a:spcPct val="90000"/>
              </a:lnSpc>
              <a:buFont typeface="Monotype Sorts" charset="2"/>
              <a:buNone/>
            </a:pPr>
            <a:endParaRPr lang="en-US" altLang="en-US" dirty="0"/>
          </a:p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altLang="en-US" b="1" dirty="0"/>
              <a:t>create table</a:t>
            </a:r>
            <a:r>
              <a:rPr lang="en-US" altLang="en-US" dirty="0"/>
              <a:t> </a:t>
            </a:r>
            <a:r>
              <a:rPr lang="en-US" altLang="en-US" i="1" dirty="0"/>
              <a:t>takes</a:t>
            </a:r>
            <a:r>
              <a:rPr lang="en-US" altLang="en-US" dirty="0"/>
              <a:t> (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i="1" dirty="0"/>
              <a:t>ID</a:t>
            </a:r>
            <a:r>
              <a:rPr lang="en-US" altLang="en-US" dirty="0"/>
              <a:t>                   </a:t>
            </a:r>
            <a:r>
              <a:rPr lang="en-US" altLang="en-US" b="1" dirty="0" err="1"/>
              <a:t>varchar</a:t>
            </a:r>
            <a:r>
              <a:rPr lang="en-US" altLang="en-US" dirty="0"/>
              <a:t>(5),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i="1" dirty="0" err="1"/>
              <a:t>course_id</a:t>
            </a:r>
            <a:r>
              <a:rPr lang="en-US" altLang="en-US" dirty="0"/>
              <a:t>       </a:t>
            </a:r>
            <a:r>
              <a:rPr lang="en-US" altLang="en-US" b="1" dirty="0" err="1"/>
              <a:t>varchar</a:t>
            </a:r>
            <a:r>
              <a:rPr lang="en-US" altLang="en-US" dirty="0"/>
              <a:t>(8),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i="1" dirty="0" err="1"/>
              <a:t>sec_id</a:t>
            </a:r>
            <a:r>
              <a:rPr lang="en-US" altLang="en-US" dirty="0"/>
              <a:t>            </a:t>
            </a:r>
            <a:r>
              <a:rPr lang="en-US" altLang="en-US" b="1" dirty="0" err="1"/>
              <a:t>varchar</a:t>
            </a:r>
            <a:r>
              <a:rPr lang="en-US" altLang="en-US" dirty="0"/>
              <a:t>(8),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i="1" dirty="0"/>
              <a:t>semester</a:t>
            </a:r>
            <a:r>
              <a:rPr lang="en-US" altLang="en-US" dirty="0"/>
              <a:t>        </a:t>
            </a:r>
            <a:r>
              <a:rPr lang="en-US" altLang="en-US" b="1" dirty="0" err="1"/>
              <a:t>varchar</a:t>
            </a:r>
            <a:r>
              <a:rPr lang="en-US" altLang="en-US" dirty="0"/>
              <a:t>(6),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i="1" dirty="0"/>
              <a:t>year</a:t>
            </a:r>
            <a:r>
              <a:rPr lang="en-US" altLang="en-US" dirty="0"/>
              <a:t>                </a:t>
            </a:r>
            <a:r>
              <a:rPr lang="en-US" altLang="en-US" b="1" dirty="0"/>
              <a:t>numeric</a:t>
            </a:r>
            <a:r>
              <a:rPr lang="en-US" altLang="en-US" dirty="0"/>
              <a:t>(4,0),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i="1" dirty="0"/>
              <a:t>grade</a:t>
            </a:r>
            <a:r>
              <a:rPr lang="en-US" altLang="en-US" dirty="0"/>
              <a:t>              </a:t>
            </a:r>
            <a:r>
              <a:rPr lang="en-US" altLang="en-US" b="1" dirty="0" err="1"/>
              <a:t>varchar</a:t>
            </a:r>
            <a:r>
              <a:rPr lang="en-US" altLang="en-US" dirty="0"/>
              <a:t>(2), </a:t>
            </a:r>
          </a:p>
          <a:p>
            <a:pPr>
              <a:lnSpc>
                <a:spcPct val="90000"/>
              </a:lnSpc>
              <a:spcBef>
                <a:spcPct val="0"/>
              </a:spcBef>
              <a:buFont typeface="Monotype Sorts" charset="2"/>
              <a:buNone/>
            </a:pPr>
            <a:r>
              <a:rPr lang="en-US" altLang="en-US" b="1" dirty="0"/>
              <a:t>              primary key </a:t>
            </a:r>
            <a:r>
              <a:rPr lang="en-US" altLang="en-US" i="1" dirty="0"/>
              <a:t>(ID, </a:t>
            </a:r>
            <a:r>
              <a:rPr lang="en-US" altLang="en-US" i="1" dirty="0" err="1"/>
              <a:t>course_id</a:t>
            </a:r>
            <a:r>
              <a:rPr lang="en-US" altLang="en-US" i="1" dirty="0"/>
              <a:t>, </a:t>
            </a:r>
            <a:r>
              <a:rPr lang="en-US" altLang="en-US" i="1" dirty="0" err="1"/>
              <a:t>sec_id</a:t>
            </a:r>
            <a:r>
              <a:rPr lang="en-US" altLang="en-US" i="1" dirty="0"/>
              <a:t>, semester, year)</a:t>
            </a:r>
            <a:r>
              <a:rPr lang="en-US" altLang="en-US" dirty="0"/>
              <a:t> ,</a:t>
            </a:r>
          </a:p>
          <a:p>
            <a:pPr>
              <a:lnSpc>
                <a:spcPct val="90000"/>
              </a:lnSpc>
              <a:spcBef>
                <a:spcPct val="0"/>
              </a:spcBef>
              <a:buFont typeface="Monotype Sorts" charset="2"/>
              <a:buNone/>
            </a:pPr>
            <a:r>
              <a:rPr lang="en-US" altLang="en-US" b="1" dirty="0"/>
              <a:t>              foreign key </a:t>
            </a:r>
            <a:r>
              <a:rPr lang="en-US" altLang="en-US" dirty="0"/>
              <a:t>(</a:t>
            </a:r>
            <a:r>
              <a:rPr lang="en-US" altLang="en-US" i="1" dirty="0"/>
              <a:t>ID</a:t>
            </a:r>
            <a:r>
              <a:rPr lang="en-US" altLang="en-US" dirty="0"/>
              <a:t>) </a:t>
            </a:r>
            <a:r>
              <a:rPr lang="en-US" altLang="en-US" b="1" dirty="0"/>
              <a:t>references </a:t>
            </a:r>
            <a:r>
              <a:rPr lang="en-US" altLang="en-US" b="1" i="1" dirty="0"/>
              <a:t> </a:t>
            </a:r>
            <a:r>
              <a:rPr lang="en-US" altLang="en-US" i="1" dirty="0"/>
              <a:t>student,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b="1" dirty="0"/>
              <a:t>foreign key </a:t>
            </a:r>
            <a:r>
              <a:rPr lang="en-US" altLang="en-US" dirty="0"/>
              <a:t>(</a:t>
            </a:r>
            <a:r>
              <a:rPr lang="en-US" altLang="en-US" i="1" dirty="0" err="1"/>
              <a:t>course_id</a:t>
            </a:r>
            <a:r>
              <a:rPr lang="en-US" altLang="en-US" i="1" dirty="0"/>
              <a:t>, </a:t>
            </a:r>
            <a:r>
              <a:rPr lang="en-US" altLang="en-US" i="1" dirty="0" err="1"/>
              <a:t>sec_id</a:t>
            </a:r>
            <a:r>
              <a:rPr lang="en-US" altLang="en-US" i="1" dirty="0"/>
              <a:t>, semester, year</a:t>
            </a:r>
            <a:r>
              <a:rPr lang="en-US" altLang="en-US" dirty="0"/>
              <a:t>) </a:t>
            </a:r>
            <a:r>
              <a:rPr lang="en-US" altLang="en-US" b="1" dirty="0"/>
              <a:t>references </a:t>
            </a:r>
            <a:r>
              <a:rPr lang="en-US" altLang="en-US" i="1" dirty="0"/>
              <a:t>section</a:t>
            </a:r>
            <a:r>
              <a:rPr lang="en-US" altLang="en-US" dirty="0"/>
              <a:t>);</a:t>
            </a:r>
          </a:p>
          <a:p>
            <a:pPr>
              <a:lnSpc>
                <a:spcPct val="90000"/>
              </a:lnSpc>
              <a:buNone/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00214908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0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And more still</a:t>
            </a:r>
          </a:p>
        </p:txBody>
      </p:sp>
      <p:sp>
        <p:nvSpPr>
          <p:cNvPr id="1229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2" y="838630"/>
            <a:ext cx="5330762" cy="2782395"/>
          </a:xfrm>
        </p:spPr>
        <p:txBody>
          <a:bodyPr/>
          <a:lstStyle/>
          <a:p>
            <a:r>
              <a:rPr lang="en-US" altLang="en-US" b="1" dirty="0"/>
              <a:t>create table</a:t>
            </a:r>
            <a:r>
              <a:rPr lang="en-US" altLang="en-US" dirty="0"/>
              <a:t> </a:t>
            </a:r>
            <a:r>
              <a:rPr lang="en-US" altLang="en-US" i="1" dirty="0"/>
              <a:t>course</a:t>
            </a:r>
            <a:r>
              <a:rPr lang="en-US" altLang="en-US" dirty="0"/>
              <a:t> (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i="1" dirty="0" err="1"/>
              <a:t>course_id</a:t>
            </a:r>
            <a:r>
              <a:rPr lang="en-US" altLang="en-US" dirty="0"/>
              <a:t>        </a:t>
            </a:r>
            <a:r>
              <a:rPr lang="en-US" altLang="en-US" b="1" dirty="0" err="1"/>
              <a:t>varchar</a:t>
            </a:r>
            <a:r>
              <a:rPr lang="en-US" altLang="en-US" dirty="0"/>
              <a:t>(8),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i="1" dirty="0"/>
              <a:t>title</a:t>
            </a:r>
            <a:r>
              <a:rPr lang="en-US" altLang="en-US" dirty="0"/>
              <a:t>                  </a:t>
            </a:r>
            <a:r>
              <a:rPr lang="en-US" altLang="en-US" b="1" dirty="0" err="1"/>
              <a:t>varchar</a:t>
            </a:r>
            <a:r>
              <a:rPr lang="en-US" altLang="en-US" b="1" dirty="0"/>
              <a:t>(</a:t>
            </a:r>
            <a:r>
              <a:rPr lang="en-US" altLang="en-US" dirty="0"/>
              <a:t>50),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i="1" dirty="0"/>
              <a:t>dept_name</a:t>
            </a:r>
            <a:r>
              <a:rPr lang="en-US" altLang="en-US" dirty="0"/>
              <a:t>      </a:t>
            </a:r>
            <a:r>
              <a:rPr lang="en-US" altLang="en-US" b="1" dirty="0" err="1"/>
              <a:t>varchar</a:t>
            </a:r>
            <a:r>
              <a:rPr lang="en-US" altLang="en-US" dirty="0"/>
              <a:t>(20),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i="1" dirty="0"/>
              <a:t>credits</a:t>
            </a:r>
            <a:r>
              <a:rPr lang="en-US" altLang="en-US" dirty="0"/>
              <a:t>             </a:t>
            </a:r>
            <a:r>
              <a:rPr lang="en-US" altLang="en-US" b="1" dirty="0"/>
              <a:t>numeric</a:t>
            </a:r>
            <a:r>
              <a:rPr lang="en-US" altLang="en-US" dirty="0"/>
              <a:t>(2,0),</a:t>
            </a:r>
          </a:p>
          <a:p>
            <a:pPr>
              <a:spcBef>
                <a:spcPct val="0"/>
              </a:spcBef>
              <a:buFont typeface="Monotype Sorts" charset="2"/>
              <a:buNone/>
            </a:pPr>
            <a:r>
              <a:rPr lang="en-US" altLang="en-US" dirty="0"/>
              <a:t>             </a:t>
            </a:r>
            <a:r>
              <a:rPr lang="en-US" altLang="en-US" b="1" dirty="0"/>
              <a:t>primary key </a:t>
            </a:r>
            <a:r>
              <a:rPr lang="en-US" altLang="en-US" i="1" dirty="0"/>
              <a:t>(</a:t>
            </a:r>
            <a:r>
              <a:rPr lang="en-US" altLang="en-US" i="1" dirty="0" err="1"/>
              <a:t>course_id</a:t>
            </a:r>
            <a:r>
              <a:rPr lang="en-US" altLang="en-US" i="1" dirty="0"/>
              <a:t>),</a:t>
            </a:r>
          </a:p>
          <a:p>
            <a:pPr>
              <a:spcBef>
                <a:spcPct val="0"/>
              </a:spcBef>
              <a:buFont typeface="Monotype Sorts" charset="2"/>
              <a:buNone/>
            </a:pPr>
            <a:r>
              <a:rPr lang="en-US" altLang="en-US" b="1" dirty="0"/>
              <a:t>     </a:t>
            </a:r>
            <a:r>
              <a:rPr lang="en-US" altLang="en-US" dirty="0"/>
              <a:t>        </a:t>
            </a:r>
            <a:r>
              <a:rPr lang="en-US" altLang="en-US" b="1" dirty="0"/>
              <a:t>foreign key </a:t>
            </a:r>
            <a:r>
              <a:rPr lang="en-US" altLang="en-US" i="1" dirty="0"/>
              <a:t>(dept_name</a:t>
            </a:r>
            <a:r>
              <a:rPr lang="en-US" altLang="en-US" dirty="0"/>
              <a:t>) </a:t>
            </a:r>
            <a:r>
              <a:rPr lang="en-US" altLang="en-US" b="1" dirty="0"/>
              <a:t>references </a:t>
            </a:r>
            <a:r>
              <a:rPr lang="en-US" altLang="en-US" i="1" dirty="0"/>
              <a:t>department</a:t>
            </a:r>
            <a:r>
              <a:rPr lang="en-US" altLang="en-US" dirty="0"/>
              <a:t>);</a:t>
            </a:r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7407162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Picture 11" descr="16x9_BG-08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pic>
        <p:nvPicPr>
          <p:cNvPr id="10243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4" name="TextBox 8"/>
          <p:cNvSpPr txBox="1">
            <a:spLocks noChangeArrowheads="1"/>
          </p:cNvSpPr>
          <p:nvPr/>
        </p:nvSpPr>
        <p:spPr bwMode="auto">
          <a:xfrm>
            <a:off x="0" y="1650653"/>
            <a:ext cx="9144000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>
              <a:spcBef>
                <a:spcPts val="0"/>
              </a:spcBef>
            </a:pPr>
            <a:r>
              <a:rPr lang="en-US" sz="3200" dirty="0">
                <a:solidFill>
                  <a:schemeClr val="bg1"/>
                </a:solidFill>
              </a:rPr>
              <a:t>Database design, Entity-Relationship Model</a:t>
            </a:r>
            <a:br>
              <a:rPr lang="en-US" sz="3200" dirty="0">
                <a:solidFill>
                  <a:schemeClr val="bg1"/>
                </a:solidFill>
              </a:rPr>
            </a:br>
            <a:r>
              <a:rPr lang="en-US" sz="3200" dirty="0">
                <a:solidFill>
                  <a:schemeClr val="bg1"/>
                </a:solidFill>
              </a:rPr>
              <a:t>(Part 1)</a:t>
            </a:r>
          </a:p>
          <a:p>
            <a:pPr algn="ctr"/>
            <a:endParaRPr lang="en-US" altLang="en-US" sz="3200" i="1" dirty="0">
              <a:solidFill>
                <a:schemeClr val="bg1"/>
              </a:solidFill>
            </a:endParaRP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ADE92EC1-BB1F-DD49-A4F2-45F94346BC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695825"/>
            <a:ext cx="6781800" cy="350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lnSpc>
                <a:spcPts val="2400"/>
              </a:lnSpc>
            </a:pPr>
            <a:fld id="{A057C3CF-FEF9-2D44-911E-86B89DEEE20D}" type="slidenum">
              <a:rPr lang="en-US" altLang="en-US" sz="800" b="1">
                <a:solidFill>
                  <a:schemeClr val="bg1"/>
                </a:solidFill>
              </a:rPr>
              <a:pPr>
                <a:lnSpc>
                  <a:spcPts val="2400"/>
                </a:lnSpc>
              </a:pPr>
              <a:t>7</a:t>
            </a:fld>
            <a:r>
              <a:rPr lang="en-US" altLang="en-US" sz="800" b="1" dirty="0">
                <a:solidFill>
                  <a:schemeClr val="bg1"/>
                </a:solidFill>
              </a:rPr>
              <a:t> </a:t>
            </a:r>
            <a:r>
              <a:rPr lang="en-US" altLang="en-US" sz="800" dirty="0">
                <a:solidFill>
                  <a:schemeClr val="bg1"/>
                </a:solidFill>
              </a:rPr>
              <a:t>|</a:t>
            </a:r>
            <a:r>
              <a:rPr lang="en-US" altLang="en-US" sz="800" b="1" dirty="0">
                <a:solidFill>
                  <a:schemeClr val="bg1"/>
                </a:solidFill>
              </a:rPr>
              <a:t> COMS W4111_002_2023_3: Lecture 2: ER, Relational, SQL (I) 		© Donald F. Ferguson, 2023</a:t>
            </a:r>
            <a:endParaRPr lang="en-US" altLang="en-US" sz="8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310421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Updates to tables</a:t>
            </a:r>
          </a:p>
        </p:txBody>
      </p:sp>
      <p:sp>
        <p:nvSpPr>
          <p:cNvPr id="1331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12483"/>
            <a:ext cx="5782369" cy="3869531"/>
          </a:xfrm>
        </p:spPr>
        <p:txBody>
          <a:bodyPr/>
          <a:lstStyle/>
          <a:p>
            <a:pPr>
              <a:lnSpc>
                <a:spcPct val="90000"/>
              </a:lnSpc>
              <a:tabLst>
                <a:tab pos="1674019" algn="l"/>
              </a:tabLst>
            </a:pPr>
            <a:r>
              <a:rPr lang="en-US" altLang="en-US" b="1" dirty="0">
                <a:solidFill>
                  <a:srgbClr val="002060"/>
                </a:solidFill>
              </a:rPr>
              <a:t>Insert </a:t>
            </a:r>
            <a:r>
              <a:rPr lang="en-US" altLang="en-US" b="1" dirty="0">
                <a:solidFill>
                  <a:srgbClr val="000099"/>
                </a:solidFill>
              </a:rPr>
              <a:t> </a:t>
            </a:r>
            <a:endParaRPr lang="en-US" altLang="en-US" dirty="0"/>
          </a:p>
          <a:p>
            <a:pPr lvl="1">
              <a:lnSpc>
                <a:spcPct val="90000"/>
              </a:lnSpc>
              <a:tabLst>
                <a:tab pos="1674019" algn="l"/>
              </a:tabLst>
            </a:pPr>
            <a:r>
              <a:rPr lang="en-US" altLang="en-US" b="1" dirty="0"/>
              <a:t>insert into </a:t>
            </a:r>
            <a:r>
              <a:rPr lang="en-US" altLang="en-US" i="1" dirty="0"/>
              <a:t>instructor </a:t>
            </a:r>
            <a:r>
              <a:rPr lang="en-US" altLang="en-US" b="1" dirty="0"/>
              <a:t>values </a:t>
            </a:r>
            <a:r>
              <a:rPr lang="en-US" altLang="en-US" dirty="0"/>
              <a:t>(</a:t>
            </a:r>
            <a:r>
              <a:rPr lang="en-US" altLang="ja-JP" dirty="0"/>
              <a:t>'</a:t>
            </a:r>
            <a:r>
              <a:rPr lang="en-US" altLang="en-US" dirty="0"/>
              <a:t>10211</a:t>
            </a:r>
            <a:r>
              <a:rPr lang="en-US" altLang="ja-JP" dirty="0"/>
              <a:t>'</a:t>
            </a:r>
            <a:r>
              <a:rPr lang="en-US" altLang="en-US" dirty="0"/>
              <a:t>, </a:t>
            </a:r>
            <a:r>
              <a:rPr lang="en-US" altLang="ja-JP" dirty="0"/>
              <a:t>'</a:t>
            </a:r>
            <a:r>
              <a:rPr lang="en-US" altLang="en-US" dirty="0"/>
              <a:t>Smith</a:t>
            </a:r>
            <a:r>
              <a:rPr lang="en-US" altLang="ja-JP" dirty="0"/>
              <a:t>'</a:t>
            </a:r>
            <a:r>
              <a:rPr lang="en-US" altLang="en-US" dirty="0"/>
              <a:t>, </a:t>
            </a:r>
            <a:r>
              <a:rPr lang="en-US" altLang="ja-JP" dirty="0"/>
              <a:t>'</a:t>
            </a:r>
            <a:r>
              <a:rPr lang="en-US" altLang="en-US" dirty="0"/>
              <a:t>Biology</a:t>
            </a:r>
            <a:r>
              <a:rPr lang="en-US" altLang="ja-JP" dirty="0"/>
              <a:t>'</a:t>
            </a:r>
            <a:r>
              <a:rPr lang="en-US" altLang="en-US" dirty="0"/>
              <a:t>, 66000);</a:t>
            </a:r>
          </a:p>
          <a:p>
            <a:pPr>
              <a:lnSpc>
                <a:spcPct val="90000"/>
              </a:lnSpc>
              <a:tabLst>
                <a:tab pos="1674019" algn="l"/>
              </a:tabLst>
            </a:pPr>
            <a:r>
              <a:rPr lang="en-US" altLang="en-US" b="1" dirty="0">
                <a:solidFill>
                  <a:srgbClr val="002060"/>
                </a:solidFill>
              </a:rPr>
              <a:t>Delete</a:t>
            </a:r>
            <a:r>
              <a:rPr lang="en-US" altLang="en-US" b="1" dirty="0">
                <a:solidFill>
                  <a:srgbClr val="000099"/>
                </a:solidFill>
              </a:rPr>
              <a:t> </a:t>
            </a:r>
          </a:p>
          <a:p>
            <a:pPr lvl="1">
              <a:lnSpc>
                <a:spcPct val="90000"/>
              </a:lnSpc>
              <a:tabLst>
                <a:tab pos="1674019" algn="l"/>
              </a:tabLst>
            </a:pPr>
            <a:r>
              <a:rPr lang="en-US" altLang="en-US" b="1" dirty="0">
                <a:solidFill>
                  <a:srgbClr val="000099"/>
                </a:solidFill>
              </a:rPr>
              <a:t> </a:t>
            </a:r>
            <a:r>
              <a:rPr lang="en-US" altLang="en-US" dirty="0"/>
              <a:t>Remove all tuples from the </a:t>
            </a:r>
            <a:r>
              <a:rPr lang="en-US" altLang="en-US" i="1" dirty="0"/>
              <a:t>student</a:t>
            </a:r>
            <a:r>
              <a:rPr lang="en-US" altLang="en-US" dirty="0"/>
              <a:t> relation</a:t>
            </a:r>
          </a:p>
          <a:p>
            <a:pPr lvl="2">
              <a:lnSpc>
                <a:spcPct val="90000"/>
              </a:lnSpc>
              <a:tabLst>
                <a:tab pos="1674019" algn="l"/>
              </a:tabLst>
            </a:pPr>
            <a:r>
              <a:rPr lang="en-US" altLang="en-US" b="1" dirty="0"/>
              <a:t>delete from </a:t>
            </a:r>
            <a:r>
              <a:rPr lang="en-US" altLang="en-US" i="1" dirty="0"/>
              <a:t>student  </a:t>
            </a:r>
          </a:p>
          <a:p>
            <a:pPr>
              <a:lnSpc>
                <a:spcPct val="90000"/>
              </a:lnSpc>
              <a:tabLst>
                <a:tab pos="1674019" algn="l"/>
              </a:tabLst>
            </a:pPr>
            <a:r>
              <a:rPr lang="en-US" altLang="en-US" b="1" dirty="0">
                <a:solidFill>
                  <a:srgbClr val="002060"/>
                </a:solidFill>
              </a:rPr>
              <a:t>Drop Table</a:t>
            </a:r>
          </a:p>
          <a:p>
            <a:pPr lvl="1">
              <a:lnSpc>
                <a:spcPct val="90000"/>
              </a:lnSpc>
              <a:tabLst>
                <a:tab pos="1674019" algn="l"/>
              </a:tabLst>
            </a:pPr>
            <a:r>
              <a:rPr lang="en-US" altLang="en-US" b="1" dirty="0"/>
              <a:t>drop table </a:t>
            </a:r>
            <a:r>
              <a:rPr lang="en-US" altLang="en-US" i="1" dirty="0"/>
              <a:t>r</a:t>
            </a:r>
          </a:p>
          <a:p>
            <a:pPr>
              <a:lnSpc>
                <a:spcPct val="90000"/>
              </a:lnSpc>
              <a:tabLst>
                <a:tab pos="1674019" algn="l"/>
              </a:tabLst>
            </a:pPr>
            <a:r>
              <a:rPr lang="en-US" altLang="en-US" b="1" dirty="0">
                <a:solidFill>
                  <a:srgbClr val="002060"/>
                </a:solidFill>
              </a:rPr>
              <a:t>Alter</a:t>
            </a:r>
            <a:r>
              <a:rPr lang="en-US" altLang="en-US" b="1" dirty="0">
                <a:solidFill>
                  <a:srgbClr val="000099"/>
                </a:solidFill>
              </a:rPr>
              <a:t> </a:t>
            </a:r>
            <a:r>
              <a:rPr lang="en-US" altLang="en-US" dirty="0"/>
              <a:t> </a:t>
            </a:r>
          </a:p>
          <a:p>
            <a:pPr lvl="1">
              <a:lnSpc>
                <a:spcPct val="90000"/>
              </a:lnSpc>
              <a:tabLst>
                <a:tab pos="1674019" algn="l"/>
              </a:tabLst>
            </a:pPr>
            <a:r>
              <a:rPr lang="en-US" altLang="en-US" b="1" dirty="0"/>
              <a:t>alter table </a:t>
            </a:r>
            <a:r>
              <a:rPr lang="en-US" altLang="en-US" i="1" dirty="0"/>
              <a:t>r </a:t>
            </a:r>
            <a:r>
              <a:rPr lang="en-US" altLang="en-US" b="1" dirty="0"/>
              <a:t>add </a:t>
            </a:r>
            <a:r>
              <a:rPr lang="en-US" altLang="en-US" i="1" dirty="0"/>
              <a:t>A D</a:t>
            </a:r>
          </a:p>
          <a:p>
            <a:pPr lvl="2">
              <a:lnSpc>
                <a:spcPct val="90000"/>
              </a:lnSpc>
              <a:tabLst>
                <a:tab pos="1674019" algn="l"/>
              </a:tabLst>
            </a:pPr>
            <a:r>
              <a:rPr lang="en-US" altLang="en-US" i="1" dirty="0"/>
              <a:t> </a:t>
            </a:r>
            <a:r>
              <a:rPr lang="en-US" altLang="en-US" dirty="0"/>
              <a:t>where </a:t>
            </a:r>
            <a:r>
              <a:rPr lang="en-US" altLang="en-US" i="1" dirty="0"/>
              <a:t>A</a:t>
            </a:r>
            <a:r>
              <a:rPr lang="en-US" altLang="en-US" dirty="0"/>
              <a:t> is the name of the attribute to be added to relation </a:t>
            </a:r>
            <a:r>
              <a:rPr lang="en-US" altLang="en-US" i="1" dirty="0"/>
              <a:t>r </a:t>
            </a:r>
            <a:r>
              <a:rPr lang="en-US" altLang="en-US" dirty="0"/>
              <a:t> and </a:t>
            </a:r>
            <a:r>
              <a:rPr lang="en-US" altLang="en-US" i="1" dirty="0"/>
              <a:t>D</a:t>
            </a:r>
            <a:r>
              <a:rPr lang="en-US" altLang="en-US" dirty="0"/>
              <a:t> is the domain of </a:t>
            </a:r>
            <a:r>
              <a:rPr lang="en-US" altLang="en-US" i="1" dirty="0"/>
              <a:t>A.</a:t>
            </a:r>
            <a:endParaRPr lang="en-US" altLang="en-US" dirty="0"/>
          </a:p>
          <a:p>
            <a:pPr lvl="2">
              <a:lnSpc>
                <a:spcPct val="90000"/>
              </a:lnSpc>
              <a:tabLst>
                <a:tab pos="1674019" algn="l"/>
              </a:tabLst>
            </a:pPr>
            <a:r>
              <a:rPr lang="en-US" altLang="en-US" dirty="0"/>
              <a:t>All exiting tuples in the relation are assigned </a:t>
            </a:r>
            <a:r>
              <a:rPr lang="en-US" altLang="en-US" i="1" dirty="0"/>
              <a:t>null</a:t>
            </a:r>
            <a:r>
              <a:rPr lang="en-US" altLang="en-US" dirty="0"/>
              <a:t> as the value for the new attribute.  </a:t>
            </a:r>
          </a:p>
          <a:p>
            <a:pPr lvl="1">
              <a:lnSpc>
                <a:spcPct val="110000"/>
              </a:lnSpc>
              <a:tabLst>
                <a:tab pos="1674019" algn="l"/>
              </a:tabLst>
            </a:pPr>
            <a:r>
              <a:rPr lang="en-US" altLang="en-US" b="1" dirty="0"/>
              <a:t>alter table </a:t>
            </a:r>
            <a:r>
              <a:rPr lang="en-US" altLang="en-US" i="1" dirty="0"/>
              <a:t>r</a:t>
            </a:r>
            <a:r>
              <a:rPr lang="en-US" altLang="en-US" b="1" dirty="0"/>
              <a:t> drop</a:t>
            </a:r>
            <a:r>
              <a:rPr lang="en-US" altLang="en-US" i="1" dirty="0"/>
              <a:t> A     </a:t>
            </a:r>
          </a:p>
          <a:p>
            <a:pPr lvl="2">
              <a:lnSpc>
                <a:spcPct val="110000"/>
              </a:lnSpc>
              <a:tabLst>
                <a:tab pos="1674019" algn="l"/>
              </a:tabLst>
            </a:pPr>
            <a:r>
              <a:rPr lang="en-US" altLang="en-US" dirty="0"/>
              <a:t>where </a:t>
            </a:r>
            <a:r>
              <a:rPr lang="en-US" altLang="en-US" i="1" dirty="0"/>
              <a:t>A</a:t>
            </a:r>
            <a:r>
              <a:rPr lang="en-US" altLang="en-US" dirty="0"/>
              <a:t> is the name of an attribute of relation</a:t>
            </a:r>
            <a:r>
              <a:rPr lang="en-US" altLang="en-US" i="1" dirty="0"/>
              <a:t> r</a:t>
            </a:r>
          </a:p>
          <a:p>
            <a:pPr lvl="2">
              <a:lnSpc>
                <a:spcPct val="90000"/>
              </a:lnSpc>
              <a:tabLst>
                <a:tab pos="1674019" algn="l"/>
              </a:tabLst>
            </a:pPr>
            <a:r>
              <a:rPr lang="en-US" altLang="en-US" dirty="0"/>
              <a:t>Dropping of attributes not supported by many databases.</a:t>
            </a:r>
          </a:p>
        </p:txBody>
      </p:sp>
    </p:spTree>
    <p:extLst>
      <p:ext uri="{BB962C8B-B14F-4D97-AF65-F5344CB8AC3E}">
        <p14:creationId xmlns:p14="http://schemas.microsoft.com/office/powerpoint/2010/main" val="397796185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098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67866" tIns="33338" rIns="67866" bIns="33338" numCol="1" anchor="ctr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Basic Query Structure </a:t>
            </a:r>
          </a:p>
        </p:txBody>
      </p:sp>
      <p:sp>
        <p:nvSpPr>
          <p:cNvPr id="1433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29866"/>
            <a:ext cx="5350358" cy="3471080"/>
          </a:xfrm>
        </p:spPr>
        <p:txBody>
          <a:bodyPr vert="horz" wrap="square" lIns="67866" tIns="33338" rIns="67866" bIns="33338" numCol="1" anchor="t" anchorCtr="0" compatLnSpc="1">
            <a:prstTxWarp prst="textNoShape">
              <a:avLst/>
            </a:prstTxWarp>
          </a:bodyPr>
          <a:lstStyle/>
          <a:p>
            <a:pPr>
              <a:tabLst>
                <a:tab pos="1541860" algn="l"/>
              </a:tabLst>
            </a:pPr>
            <a:r>
              <a:rPr lang="en-US" altLang="en-US" dirty="0"/>
              <a:t>A typical SQL query has the form:</a:t>
            </a:r>
            <a:br>
              <a:rPr lang="en-US" altLang="en-US" dirty="0"/>
            </a:br>
            <a:br>
              <a:rPr lang="en-US" altLang="en-US" dirty="0"/>
            </a:br>
            <a:r>
              <a:rPr lang="en-US" altLang="en-US" dirty="0"/>
              <a:t>	</a:t>
            </a:r>
            <a:r>
              <a:rPr lang="en-US" altLang="en-US" b="1" dirty="0"/>
              <a:t>select </a:t>
            </a:r>
            <a:r>
              <a:rPr lang="en-US" altLang="en-US" i="1" dirty="0"/>
              <a:t>A</a:t>
            </a:r>
            <a:r>
              <a:rPr lang="en-US" altLang="en-US" baseline="-25000" dirty="0"/>
              <a:t>1</a:t>
            </a:r>
            <a:r>
              <a:rPr lang="en-US" altLang="en-US" dirty="0"/>
              <a:t>, </a:t>
            </a:r>
            <a:r>
              <a:rPr lang="en-US" altLang="en-US" i="1" dirty="0"/>
              <a:t>A</a:t>
            </a:r>
            <a:r>
              <a:rPr lang="en-US" altLang="en-US" baseline="-25000" dirty="0"/>
              <a:t>2</a:t>
            </a:r>
            <a:r>
              <a:rPr lang="en-US" altLang="en-US" dirty="0"/>
              <a:t>, ..., </a:t>
            </a:r>
            <a:r>
              <a:rPr lang="en-US" altLang="en-US" i="1" dirty="0"/>
              <a:t>A</a:t>
            </a:r>
            <a:r>
              <a:rPr lang="en-US" altLang="en-US" i="1" baseline="-25000" dirty="0"/>
              <a:t>n</a:t>
            </a:r>
            <a:br>
              <a:rPr lang="en-US" altLang="en-US" dirty="0"/>
            </a:br>
            <a:r>
              <a:rPr lang="en-US" altLang="en-US" dirty="0"/>
              <a:t>	</a:t>
            </a:r>
            <a:r>
              <a:rPr lang="en-US" altLang="en-US" b="1" dirty="0"/>
              <a:t>from</a:t>
            </a:r>
            <a:r>
              <a:rPr lang="en-US" altLang="en-US" dirty="0"/>
              <a:t> </a:t>
            </a:r>
            <a:r>
              <a:rPr lang="en-US" altLang="en-US" i="1" dirty="0"/>
              <a:t>r</a:t>
            </a:r>
            <a:r>
              <a:rPr lang="en-US" altLang="en-US" baseline="-25000" dirty="0"/>
              <a:t>1</a:t>
            </a:r>
            <a:r>
              <a:rPr lang="en-US" altLang="en-US" dirty="0"/>
              <a:t>, </a:t>
            </a:r>
            <a:r>
              <a:rPr lang="en-US" altLang="en-US" i="1" dirty="0"/>
              <a:t>r</a:t>
            </a:r>
            <a:r>
              <a:rPr lang="en-US" altLang="en-US" baseline="-25000" dirty="0"/>
              <a:t>2</a:t>
            </a:r>
            <a:r>
              <a:rPr lang="en-US" altLang="en-US" dirty="0"/>
              <a:t>, ..., </a:t>
            </a:r>
            <a:r>
              <a:rPr lang="en-US" altLang="en-US" i="1" dirty="0"/>
              <a:t>r</a:t>
            </a:r>
            <a:r>
              <a:rPr lang="en-US" altLang="en-US" i="1" baseline="-25000" dirty="0"/>
              <a:t>m</a:t>
            </a:r>
            <a:br>
              <a:rPr lang="en-US" altLang="en-US" dirty="0"/>
            </a:br>
            <a:r>
              <a:rPr lang="en-US" altLang="en-US" dirty="0"/>
              <a:t>	</a:t>
            </a:r>
            <a:r>
              <a:rPr lang="en-US" altLang="en-US" b="1" dirty="0"/>
              <a:t>where </a:t>
            </a:r>
            <a:r>
              <a:rPr lang="en-US" altLang="en-US" i="1" dirty="0"/>
              <a:t>P</a:t>
            </a:r>
            <a:br>
              <a:rPr lang="en-US" altLang="en-US" i="1" dirty="0"/>
            </a:br>
            <a:endParaRPr lang="en-US" altLang="en-US" dirty="0"/>
          </a:p>
          <a:p>
            <a:pPr lvl="1">
              <a:tabLst>
                <a:tab pos="1541860" algn="l"/>
              </a:tabLst>
            </a:pPr>
            <a:r>
              <a:rPr lang="en-US" altLang="en-US" i="1" dirty="0"/>
              <a:t>A</a:t>
            </a:r>
            <a:r>
              <a:rPr lang="en-US" altLang="en-US" i="1" baseline="-25000" dirty="0"/>
              <a:t>i </a:t>
            </a:r>
            <a:r>
              <a:rPr lang="en-US" altLang="en-US" dirty="0"/>
              <a:t>represents an attribute</a:t>
            </a:r>
          </a:p>
          <a:p>
            <a:pPr lvl="1">
              <a:tabLst>
                <a:tab pos="1541860" algn="l"/>
              </a:tabLst>
            </a:pPr>
            <a:r>
              <a:rPr lang="en-US" altLang="en-US" i="1" dirty="0" err="1"/>
              <a:t>R</a:t>
            </a:r>
            <a:r>
              <a:rPr lang="en-US" altLang="en-US" i="1" baseline="-25000" dirty="0" err="1"/>
              <a:t>i</a:t>
            </a:r>
            <a:r>
              <a:rPr lang="en-US" altLang="en-US" i="1" baseline="-25000" dirty="0"/>
              <a:t> </a:t>
            </a:r>
            <a:r>
              <a:rPr lang="en-US" altLang="en-US" dirty="0"/>
              <a:t>represents a relation</a:t>
            </a:r>
          </a:p>
          <a:p>
            <a:pPr lvl="1">
              <a:tabLst>
                <a:tab pos="1541860" algn="l"/>
              </a:tabLst>
            </a:pPr>
            <a:r>
              <a:rPr lang="en-US" altLang="en-US" i="1" dirty="0"/>
              <a:t>P</a:t>
            </a:r>
            <a:r>
              <a:rPr lang="en-US" altLang="en-US" dirty="0"/>
              <a:t> is a predicate.</a:t>
            </a:r>
          </a:p>
          <a:p>
            <a:pPr>
              <a:tabLst>
                <a:tab pos="1541860" algn="l"/>
              </a:tabLst>
            </a:pPr>
            <a:r>
              <a:rPr lang="en-US" altLang="en-US" dirty="0"/>
              <a:t>The result of an SQL query is a relation.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B296CF5-6CE9-A64F-B447-148D726925EB}"/>
              </a:ext>
            </a:extLst>
          </p:cNvPr>
          <p:cNvSpPr txBox="1"/>
          <p:nvPr/>
        </p:nvSpPr>
        <p:spPr>
          <a:xfrm>
            <a:off x="381001" y="3257550"/>
            <a:ext cx="8001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SELECT ... FROM ... WHERE ... Combines two relational operators, </a:t>
            </a:r>
            <a:r>
              <a:rPr lang="en-US" altLang="en-US" i="1" dirty="0">
                <a:sym typeface="Symbol" panose="05050102010706020507" pitchFamily="18" charset="2"/>
              </a:rPr>
              <a:t></a:t>
            </a:r>
            <a:r>
              <a:rPr lang="en-US" altLang="en-US" dirty="0">
                <a:sym typeface="Symbol" panose="05050102010706020507" pitchFamily="18" charset="2"/>
              </a:rPr>
              <a:t>  and .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dirty="0">
                <a:sym typeface="Symbol" panose="05050102010706020507" pitchFamily="18" charset="2"/>
              </a:rPr>
              <a:t>Actually, it also combines other operators, e.g. </a:t>
            </a:r>
            <a:r>
              <a:rPr lang="en-US" altLang="en-US" dirty="0"/>
              <a:t>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6538113"/>
      </p:ext>
    </p:extLst>
  </p:cSld>
  <p:clrMapOvr>
    <a:masterClrMapping/>
  </p:clrMapOvr>
  <p:transition spd="slow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146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67866" tIns="33338" rIns="67866" bIns="33338" numCol="1" anchor="ctr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The select Clause</a:t>
            </a:r>
          </a:p>
        </p:txBody>
      </p:sp>
      <p:sp>
        <p:nvSpPr>
          <p:cNvPr id="1536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29867"/>
            <a:ext cx="5695811" cy="3394662"/>
          </a:xfrm>
        </p:spPr>
        <p:txBody>
          <a:bodyPr vert="horz" wrap="square" lIns="67866" tIns="33338" rIns="67866" bIns="33338" numCol="1" anchor="t" anchorCtr="0" compatLnSpc="1">
            <a:prstTxWarp prst="textNoShape">
              <a:avLst/>
            </a:prstTxWarp>
          </a:bodyPr>
          <a:lstStyle/>
          <a:p>
            <a:pPr>
              <a:tabLst>
                <a:tab pos="1541860" algn="l"/>
              </a:tabLst>
            </a:pPr>
            <a:r>
              <a:rPr lang="en-US" altLang="en-US" dirty="0"/>
              <a:t>The </a:t>
            </a:r>
            <a:r>
              <a:rPr lang="en-US" altLang="en-US" b="1" dirty="0"/>
              <a:t>select</a:t>
            </a:r>
            <a:r>
              <a:rPr lang="en-US" altLang="en-US" dirty="0"/>
              <a:t> clause lists the attributes desired in the result of a query</a:t>
            </a:r>
          </a:p>
          <a:p>
            <a:pPr lvl="1">
              <a:tabLst>
                <a:tab pos="1541860" algn="l"/>
              </a:tabLst>
            </a:pPr>
            <a:r>
              <a:rPr lang="en-US" altLang="en-US" dirty="0"/>
              <a:t>corresponds to the projection operation of the relational algebra</a:t>
            </a:r>
          </a:p>
          <a:p>
            <a:pPr>
              <a:lnSpc>
                <a:spcPct val="110000"/>
              </a:lnSpc>
              <a:tabLst>
                <a:tab pos="1541860" algn="l"/>
              </a:tabLst>
            </a:pPr>
            <a:r>
              <a:rPr lang="en-US" altLang="en-US" dirty="0"/>
              <a:t>Example: find the names of all instructors:</a:t>
            </a:r>
            <a:br>
              <a:rPr lang="en-US" altLang="en-US" dirty="0"/>
            </a:br>
            <a:r>
              <a:rPr lang="en-US" altLang="en-US" dirty="0"/>
              <a:t>		</a:t>
            </a:r>
            <a:r>
              <a:rPr lang="en-US" altLang="en-US" b="1" dirty="0"/>
              <a:t>select </a:t>
            </a:r>
            <a:r>
              <a:rPr lang="en-US" altLang="en-US" i="1" dirty="0"/>
              <a:t>name</a:t>
            </a:r>
            <a:br>
              <a:rPr lang="en-US" altLang="en-US" dirty="0"/>
            </a:br>
            <a:r>
              <a:rPr lang="en-US" altLang="en-US" dirty="0"/>
              <a:t>		</a:t>
            </a:r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</a:p>
          <a:p>
            <a:pPr>
              <a:tabLst>
                <a:tab pos="1541860" algn="l"/>
              </a:tabLst>
            </a:pPr>
            <a:r>
              <a:rPr lang="en-US" altLang="en-US" dirty="0"/>
              <a:t>NOTE:  SQL names are case insensitive (i.e., you may use upper- or lower-case letters.)  </a:t>
            </a:r>
          </a:p>
          <a:p>
            <a:pPr lvl="1">
              <a:tabLst>
                <a:tab pos="1541860" algn="l"/>
              </a:tabLst>
            </a:pPr>
            <a:r>
              <a:rPr lang="en-US" altLang="en-US" dirty="0"/>
              <a:t>E.g.,  </a:t>
            </a:r>
            <a:r>
              <a:rPr lang="en-US" altLang="en-US" i="1" dirty="0"/>
              <a:t>Name</a:t>
            </a:r>
            <a:r>
              <a:rPr lang="en-US" altLang="en-US" dirty="0"/>
              <a:t> ≡ </a:t>
            </a:r>
            <a:r>
              <a:rPr lang="en-US" altLang="en-US" i="1" dirty="0"/>
              <a:t>NAME</a:t>
            </a:r>
            <a:r>
              <a:rPr lang="en-US" altLang="en-US" dirty="0"/>
              <a:t> ≡ </a:t>
            </a:r>
            <a:r>
              <a:rPr lang="en-US" altLang="en-US" i="1" dirty="0"/>
              <a:t>name</a:t>
            </a:r>
          </a:p>
          <a:p>
            <a:pPr lvl="1">
              <a:tabLst>
                <a:tab pos="1541860" algn="l"/>
              </a:tabLst>
            </a:pPr>
            <a:r>
              <a:rPr lang="en-US" altLang="en-US" dirty="0"/>
              <a:t>Some people use upper case wherever we use bold font.</a:t>
            </a:r>
          </a:p>
        </p:txBody>
      </p:sp>
    </p:spTree>
    <p:extLst>
      <p:ext uri="{BB962C8B-B14F-4D97-AF65-F5344CB8AC3E}">
        <p14:creationId xmlns:p14="http://schemas.microsoft.com/office/powerpoint/2010/main" val="4115695247"/>
      </p:ext>
    </p:extLst>
  </p:cSld>
  <p:clrMapOvr>
    <a:masterClrMapping/>
  </p:clrMapOvr>
  <p:transition spd="slow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194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67866" tIns="33338" rIns="67866" bIns="33338" numCol="1" anchor="ctr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The select Clause (Cont.)</a:t>
            </a:r>
          </a:p>
        </p:txBody>
      </p:sp>
      <p:sp>
        <p:nvSpPr>
          <p:cNvPr id="1638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2" y="829866"/>
            <a:ext cx="5689153" cy="3657600"/>
          </a:xfrm>
        </p:spPr>
        <p:txBody>
          <a:bodyPr vert="horz" wrap="square" lIns="67866" tIns="33338" rIns="67866" bIns="33338" numCol="1" anchor="t" anchorCtr="0" compatLnSpc="1">
            <a:prstTxWarp prst="textNoShape">
              <a:avLst/>
            </a:prstTxWarp>
          </a:bodyPr>
          <a:lstStyle/>
          <a:p>
            <a:pPr>
              <a:tabLst>
                <a:tab pos="1541860" algn="l"/>
              </a:tabLst>
            </a:pPr>
            <a:r>
              <a:rPr lang="en-US" altLang="en-US" dirty="0"/>
              <a:t>SQL allows duplicates in relations as well as in query results.</a:t>
            </a:r>
          </a:p>
          <a:p>
            <a:pPr>
              <a:tabLst>
                <a:tab pos="1541860" algn="l"/>
              </a:tabLst>
            </a:pPr>
            <a:r>
              <a:rPr lang="en-US" altLang="en-US" dirty="0"/>
              <a:t>To force the elimination of duplicates, insert the keyword </a:t>
            </a:r>
            <a:r>
              <a:rPr lang="en-US" altLang="en-US" b="1" dirty="0">
                <a:solidFill>
                  <a:srgbClr val="002060"/>
                </a:solidFill>
              </a:rPr>
              <a:t>distinct</a:t>
            </a:r>
            <a:r>
              <a:rPr lang="en-US" altLang="en-US" b="1" dirty="0">
                <a:solidFill>
                  <a:schemeClr val="tx2"/>
                </a:solidFill>
              </a:rPr>
              <a:t> </a:t>
            </a:r>
            <a:r>
              <a:rPr lang="en-US" altLang="en-US" dirty="0"/>
              <a:t>after select</a:t>
            </a:r>
            <a:r>
              <a:rPr lang="en-US" altLang="en-US" b="1" dirty="0"/>
              <a:t>.</a:t>
            </a:r>
          </a:p>
          <a:p>
            <a:pPr>
              <a:tabLst>
                <a:tab pos="1541860" algn="l"/>
              </a:tabLst>
            </a:pPr>
            <a:r>
              <a:rPr lang="en-US" altLang="en-US" dirty="0"/>
              <a:t>Find the department names of all instructors, and remove duplicates</a:t>
            </a:r>
          </a:p>
          <a:p>
            <a:pPr>
              <a:buNone/>
              <a:tabLst>
                <a:tab pos="1541860" algn="l"/>
              </a:tabLst>
            </a:pPr>
            <a:r>
              <a:rPr lang="en-US" altLang="en-US" dirty="0"/>
              <a:t>		</a:t>
            </a:r>
            <a:r>
              <a:rPr lang="en-US" altLang="en-US" b="1" dirty="0"/>
              <a:t>select distinct </a:t>
            </a:r>
            <a:r>
              <a:rPr lang="en-US" altLang="en-US" i="1" dirty="0"/>
              <a:t>dept_name</a:t>
            </a:r>
            <a:br>
              <a:rPr lang="en-US" altLang="en-US" dirty="0"/>
            </a:br>
            <a:r>
              <a:rPr lang="en-US" altLang="en-US" dirty="0"/>
              <a:t>	</a:t>
            </a:r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</a:p>
          <a:p>
            <a:pPr>
              <a:tabLst>
                <a:tab pos="1541860" algn="l"/>
              </a:tabLst>
            </a:pPr>
            <a:r>
              <a:rPr lang="en-US" altLang="en-US" dirty="0"/>
              <a:t>The keyword </a:t>
            </a:r>
            <a:r>
              <a:rPr lang="en-US" altLang="en-US" b="1" dirty="0"/>
              <a:t>all </a:t>
            </a:r>
            <a:r>
              <a:rPr lang="en-US" altLang="en-US" dirty="0"/>
              <a:t>specifies that duplicates should not be removed.</a:t>
            </a:r>
            <a:br>
              <a:rPr lang="en-US" altLang="en-US" dirty="0"/>
            </a:br>
            <a:r>
              <a:rPr lang="en-US" altLang="en-US" sz="600" dirty="0"/>
              <a:t> </a:t>
            </a:r>
          </a:p>
          <a:p>
            <a:pPr>
              <a:buNone/>
              <a:tabLst>
                <a:tab pos="1541860" algn="l"/>
              </a:tabLst>
            </a:pPr>
            <a:r>
              <a:rPr lang="en-US" altLang="en-US" dirty="0"/>
              <a:t>		</a:t>
            </a:r>
            <a:r>
              <a:rPr lang="en-US" altLang="en-US" b="1" dirty="0"/>
              <a:t>select all</a:t>
            </a:r>
            <a:r>
              <a:rPr lang="en-US" altLang="en-US" dirty="0"/>
              <a:t> </a:t>
            </a:r>
            <a:r>
              <a:rPr lang="en-US" altLang="en-US" i="1" dirty="0"/>
              <a:t>dept_name</a:t>
            </a:r>
            <a:br>
              <a:rPr lang="en-US" altLang="en-US" i="1" dirty="0"/>
            </a:br>
            <a:r>
              <a:rPr lang="en-US" altLang="en-US" i="1" dirty="0"/>
              <a:t>	</a:t>
            </a:r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</a:p>
        </p:txBody>
      </p:sp>
    </p:spTree>
    <p:extLst>
      <p:ext uri="{BB962C8B-B14F-4D97-AF65-F5344CB8AC3E}">
        <p14:creationId xmlns:p14="http://schemas.microsoft.com/office/powerpoint/2010/main" val="1230071646"/>
      </p:ext>
    </p:extLst>
  </p:cSld>
  <p:clrMapOvr>
    <a:masterClrMapping/>
  </p:clrMapOvr>
  <p:transition spd="slow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242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67866" tIns="33338" rIns="67866" bIns="33338" numCol="1" anchor="ctr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The select Clause (Cont.)</a:t>
            </a:r>
          </a:p>
        </p:txBody>
      </p:sp>
      <p:sp>
        <p:nvSpPr>
          <p:cNvPr id="1741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29867"/>
            <a:ext cx="5642545" cy="3751278"/>
          </a:xfrm>
        </p:spPr>
        <p:txBody>
          <a:bodyPr vert="horz" wrap="square" lIns="67866" tIns="33338" rIns="67866" bIns="33338" numCol="1" anchor="t" anchorCtr="0" compatLnSpc="1">
            <a:prstTxWarp prst="textNoShape">
              <a:avLst/>
            </a:prstTxWarp>
          </a:bodyPr>
          <a:lstStyle/>
          <a:p>
            <a:pPr>
              <a:tabLst>
                <a:tab pos="1541860" algn="l"/>
              </a:tabLst>
            </a:pPr>
            <a:r>
              <a:rPr lang="en-US" altLang="en-US" dirty="0"/>
              <a:t>An asterisk in the select clause denotes “all attributes”</a:t>
            </a:r>
          </a:p>
          <a:p>
            <a:pPr>
              <a:buNone/>
              <a:tabLst>
                <a:tab pos="1541860" algn="l"/>
              </a:tabLst>
            </a:pPr>
            <a:r>
              <a:rPr lang="en-US" altLang="en-US" b="1" dirty="0"/>
              <a:t>			select </a:t>
            </a:r>
            <a:r>
              <a:rPr lang="en-US" altLang="en-US" dirty="0"/>
              <a:t>*</a:t>
            </a:r>
            <a:br>
              <a:rPr lang="en-US" altLang="en-US" dirty="0"/>
            </a:br>
            <a:r>
              <a:rPr lang="en-US" altLang="en-US" dirty="0"/>
              <a:t>		</a:t>
            </a:r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</a:p>
          <a:p>
            <a:pPr>
              <a:tabLst>
                <a:tab pos="1541860" algn="l"/>
              </a:tabLst>
            </a:pPr>
            <a:r>
              <a:rPr lang="en-US" altLang="en-US" dirty="0"/>
              <a:t>An attribute can be a literal  with  no </a:t>
            </a:r>
            <a:r>
              <a:rPr lang="en-US" altLang="en-US" b="1" dirty="0"/>
              <a:t>from  </a:t>
            </a:r>
            <a:r>
              <a:rPr lang="en-US" altLang="en-US" dirty="0"/>
              <a:t>clause</a:t>
            </a:r>
          </a:p>
          <a:p>
            <a:pPr>
              <a:buNone/>
              <a:tabLst>
                <a:tab pos="1541860" algn="l"/>
              </a:tabLst>
            </a:pPr>
            <a:r>
              <a:rPr lang="en-US" altLang="en-US" b="1" dirty="0"/>
              <a:t>			select  </a:t>
            </a:r>
            <a:r>
              <a:rPr lang="en-US" altLang="ja-JP" dirty="0"/>
              <a:t>'</a:t>
            </a:r>
            <a:r>
              <a:rPr lang="en-US" altLang="en-US" dirty="0"/>
              <a:t>437</a:t>
            </a:r>
            <a:r>
              <a:rPr lang="en-US" altLang="ja-JP" dirty="0"/>
              <a:t>'</a:t>
            </a:r>
            <a:endParaRPr lang="en-US" altLang="en-US" dirty="0"/>
          </a:p>
          <a:p>
            <a:pPr lvl="1">
              <a:tabLst>
                <a:tab pos="1541860" algn="l"/>
              </a:tabLst>
            </a:pPr>
            <a:r>
              <a:rPr lang="en-US" altLang="en-US" dirty="0"/>
              <a:t>Results is a table with one column and a single row with value “437”</a:t>
            </a:r>
          </a:p>
          <a:p>
            <a:pPr lvl="1">
              <a:tabLst>
                <a:tab pos="1541860" algn="l"/>
              </a:tabLst>
            </a:pPr>
            <a:r>
              <a:rPr lang="en-US" altLang="en-US" dirty="0"/>
              <a:t>Can give the column a name using:</a:t>
            </a:r>
          </a:p>
          <a:p>
            <a:pPr lvl="1">
              <a:buNone/>
              <a:tabLst>
                <a:tab pos="1541860" algn="l"/>
              </a:tabLst>
            </a:pPr>
            <a:r>
              <a:rPr lang="en-US" altLang="en-US" dirty="0"/>
              <a:t>                    </a:t>
            </a:r>
            <a:r>
              <a:rPr lang="en-US" altLang="en-US" b="1" dirty="0"/>
              <a:t>select </a:t>
            </a:r>
            <a:r>
              <a:rPr lang="en-US" altLang="en-US" dirty="0"/>
              <a:t>'437' </a:t>
            </a:r>
            <a:r>
              <a:rPr lang="en-US" altLang="en-US" b="1" dirty="0"/>
              <a:t>as </a:t>
            </a:r>
            <a:r>
              <a:rPr lang="en-US" altLang="en-US" i="1" dirty="0"/>
              <a:t>FOO</a:t>
            </a:r>
            <a:r>
              <a:rPr lang="en-US" altLang="en-US" dirty="0"/>
              <a:t>	</a:t>
            </a:r>
            <a:endParaRPr lang="en-US" altLang="en-US" i="1" dirty="0"/>
          </a:p>
          <a:p>
            <a:pPr>
              <a:tabLst>
                <a:tab pos="1541860" algn="l"/>
              </a:tabLst>
            </a:pPr>
            <a:r>
              <a:rPr lang="en-US" altLang="en-US" dirty="0"/>
              <a:t>An attribute can be a literal with </a:t>
            </a:r>
            <a:r>
              <a:rPr lang="en-US" altLang="en-US" b="1" dirty="0"/>
              <a:t>from  </a:t>
            </a:r>
            <a:r>
              <a:rPr lang="en-US" altLang="en-US" dirty="0"/>
              <a:t>clause</a:t>
            </a:r>
          </a:p>
          <a:p>
            <a:pPr>
              <a:buNone/>
              <a:tabLst>
                <a:tab pos="1541860" algn="l"/>
              </a:tabLst>
            </a:pPr>
            <a:r>
              <a:rPr lang="en-US" altLang="en-US" b="1" dirty="0"/>
              <a:t>			select  </a:t>
            </a:r>
            <a:r>
              <a:rPr lang="en-US" altLang="en-US" dirty="0"/>
              <a:t>'A'</a:t>
            </a:r>
            <a:br>
              <a:rPr lang="en-US" altLang="en-US" dirty="0"/>
            </a:br>
            <a:r>
              <a:rPr lang="en-US" altLang="en-US" dirty="0"/>
              <a:t>		</a:t>
            </a:r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</a:p>
          <a:p>
            <a:pPr lvl="1">
              <a:tabLst>
                <a:tab pos="1541860" algn="l"/>
              </a:tabLst>
            </a:pPr>
            <a:r>
              <a:rPr lang="en-US" altLang="en-US" dirty="0"/>
              <a:t>Result is a table with one column and </a:t>
            </a:r>
            <a:r>
              <a:rPr lang="en-US" altLang="en-US" i="1" dirty="0"/>
              <a:t>N</a:t>
            </a:r>
            <a:r>
              <a:rPr lang="en-US" altLang="en-US" dirty="0"/>
              <a:t> rows (number of tuples in the </a:t>
            </a:r>
            <a:r>
              <a:rPr lang="en-US" altLang="en-US" i="1" dirty="0"/>
              <a:t>instructors</a:t>
            </a:r>
            <a:r>
              <a:rPr lang="en-US" altLang="en-US" dirty="0"/>
              <a:t> table), each row with value “A”</a:t>
            </a:r>
          </a:p>
        </p:txBody>
      </p:sp>
    </p:spTree>
    <p:extLst>
      <p:ext uri="{BB962C8B-B14F-4D97-AF65-F5344CB8AC3E}">
        <p14:creationId xmlns:p14="http://schemas.microsoft.com/office/powerpoint/2010/main" val="1429124170"/>
      </p:ext>
    </p:extLst>
  </p:cSld>
  <p:clrMapOvr>
    <a:masterClrMapping/>
  </p:clrMapOvr>
  <p:transition spd="slow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242" name="Rectangle 2"/>
          <p:cNvSpPr>
            <a:spLocks noGrp="1" noChangeArrowheads="1"/>
          </p:cNvSpPr>
          <p:nvPr>
            <p:ph type="title"/>
          </p:nvPr>
        </p:nvSpPr>
        <p:spPr>
          <a:xfrm>
            <a:off x="1719263" y="151274"/>
            <a:ext cx="6057900" cy="457200"/>
          </a:xfrm>
        </p:spPr>
        <p:txBody>
          <a:bodyPr vert="horz" wrap="square" lIns="67866" tIns="33338" rIns="67866" bIns="33338" numCol="1" anchor="ctr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The select Clause (Cont.)</a:t>
            </a:r>
          </a:p>
        </p:txBody>
      </p:sp>
      <p:sp>
        <p:nvSpPr>
          <p:cNvPr id="1843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29867"/>
            <a:ext cx="5689152" cy="3385518"/>
          </a:xfrm>
        </p:spPr>
        <p:txBody>
          <a:bodyPr vert="horz" wrap="square" lIns="67866" tIns="33338" rIns="67866" bIns="33338" numCol="1" anchor="t" anchorCtr="0" compatLnSpc="1">
            <a:prstTxWarp prst="textNoShape">
              <a:avLst/>
            </a:prstTxWarp>
          </a:bodyPr>
          <a:lstStyle/>
          <a:p>
            <a:pPr>
              <a:tabLst>
                <a:tab pos="1541860" algn="l"/>
              </a:tabLst>
            </a:pPr>
            <a:r>
              <a:rPr lang="en-US" altLang="en-US" dirty="0"/>
              <a:t>The </a:t>
            </a:r>
            <a:r>
              <a:rPr lang="en-US" altLang="en-US" b="1" dirty="0">
                <a:solidFill>
                  <a:srgbClr val="002060"/>
                </a:solidFill>
              </a:rPr>
              <a:t>select</a:t>
            </a:r>
            <a:r>
              <a:rPr lang="en-US" altLang="en-US" dirty="0">
                <a:solidFill>
                  <a:srgbClr val="002060"/>
                </a:solidFill>
              </a:rPr>
              <a:t> </a:t>
            </a:r>
            <a:r>
              <a:rPr lang="en-US" altLang="en-US" dirty="0"/>
              <a:t>clause can contain arithmetic expressions involving the operation, +, –, </a:t>
            </a:r>
            <a:r>
              <a:rPr lang="en-US" altLang="en-US" dirty="0">
                <a:latin typeface="Symbol" panose="05050102010706020507" pitchFamily="18" charset="2"/>
              </a:rPr>
              <a:t></a:t>
            </a:r>
            <a:r>
              <a:rPr lang="en-US" altLang="en-US" dirty="0"/>
              <a:t>, and /, and operating on constants or attributes of tuples.</a:t>
            </a:r>
          </a:p>
          <a:p>
            <a:pPr lvl="1">
              <a:tabLst>
                <a:tab pos="1541860" algn="l"/>
              </a:tabLst>
            </a:pPr>
            <a:r>
              <a:rPr lang="en-US" altLang="en-US" dirty="0"/>
              <a:t>The query: </a:t>
            </a:r>
          </a:p>
          <a:p>
            <a:pPr lvl="1">
              <a:buNone/>
              <a:tabLst>
                <a:tab pos="1541860" algn="l"/>
              </a:tabLst>
            </a:pPr>
            <a:r>
              <a:rPr lang="en-US" altLang="en-US" b="1" dirty="0"/>
              <a:t>	                  select</a:t>
            </a:r>
            <a:r>
              <a:rPr lang="en-US" altLang="en-US" dirty="0"/>
              <a:t> </a:t>
            </a:r>
            <a:r>
              <a:rPr lang="en-US" altLang="en-US" i="1" dirty="0"/>
              <a:t>ID, name, salary/12</a:t>
            </a:r>
            <a:br>
              <a:rPr lang="en-US" altLang="en-US" dirty="0"/>
            </a:br>
            <a:r>
              <a:rPr lang="en-US" altLang="en-US" dirty="0"/>
              <a:t>                  </a:t>
            </a:r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</a:p>
          <a:p>
            <a:pPr lvl="1">
              <a:buNone/>
              <a:tabLst>
                <a:tab pos="1541860" algn="l"/>
              </a:tabLst>
            </a:pPr>
            <a:r>
              <a:rPr lang="en-US" altLang="en-US" i="1" dirty="0"/>
              <a:t>	</a:t>
            </a:r>
            <a:r>
              <a:rPr lang="en-US" altLang="en-US" dirty="0"/>
              <a:t>would return a relation that is the same as the </a:t>
            </a:r>
            <a:r>
              <a:rPr lang="en-US" altLang="en-US" i="1" dirty="0"/>
              <a:t>instructor </a:t>
            </a:r>
            <a:r>
              <a:rPr lang="en-US" altLang="en-US" dirty="0"/>
              <a:t>relation, except that the value of the attribute </a:t>
            </a:r>
            <a:r>
              <a:rPr lang="en-US" altLang="en-US" i="1" dirty="0"/>
              <a:t>salary </a:t>
            </a:r>
            <a:r>
              <a:rPr lang="en-US" altLang="en-US" dirty="0"/>
              <a:t>is divided by 12.</a:t>
            </a:r>
          </a:p>
          <a:p>
            <a:pPr lvl="1">
              <a:tabLst>
                <a:tab pos="1541860" algn="l"/>
              </a:tabLst>
            </a:pPr>
            <a:r>
              <a:rPr lang="en-US" altLang="en-US" dirty="0"/>
              <a:t>Can rename “s</a:t>
            </a:r>
            <a:r>
              <a:rPr lang="en-US" altLang="en-US" i="1" dirty="0"/>
              <a:t>alary/12” </a:t>
            </a:r>
            <a:r>
              <a:rPr lang="en-US" altLang="en-US" dirty="0"/>
              <a:t>using the </a:t>
            </a:r>
            <a:r>
              <a:rPr lang="en-US" altLang="en-US" b="1" dirty="0"/>
              <a:t>as </a:t>
            </a:r>
            <a:r>
              <a:rPr lang="en-US" altLang="en-US" dirty="0"/>
              <a:t>clause:</a:t>
            </a:r>
          </a:p>
          <a:p>
            <a:pPr lvl="1">
              <a:buNone/>
              <a:tabLst>
                <a:tab pos="1541860" algn="l"/>
              </a:tabLst>
            </a:pPr>
            <a:r>
              <a:rPr lang="en-US" altLang="en-US" i="1" dirty="0"/>
              <a:t>	        </a:t>
            </a:r>
            <a:r>
              <a:rPr lang="en-US" altLang="en-US" b="1" dirty="0"/>
              <a:t>select </a:t>
            </a:r>
            <a:r>
              <a:rPr lang="en-US" altLang="en-US" i="1" dirty="0"/>
              <a:t>ID, name, salary/12  </a:t>
            </a:r>
            <a:r>
              <a:rPr lang="en-US" altLang="en-US" b="1" dirty="0"/>
              <a:t>as </a:t>
            </a:r>
            <a:r>
              <a:rPr lang="en-US" altLang="en-US" i="1" dirty="0" err="1"/>
              <a:t>monthly_salary</a:t>
            </a:r>
            <a:br>
              <a:rPr lang="en-US" altLang="en-US" i="1" dirty="0"/>
            </a:br>
            <a:endParaRPr lang="en-US" altLang="en-US" dirty="0"/>
          </a:p>
          <a:p>
            <a:pPr lvl="1">
              <a:tabLst>
                <a:tab pos="1541860" algn="l"/>
              </a:tabLst>
            </a:pPr>
            <a:endParaRPr lang="en-US" altLang="en-US" dirty="0"/>
          </a:p>
          <a:p>
            <a:pPr lvl="1">
              <a:buNone/>
              <a:tabLst>
                <a:tab pos="1541860" algn="l"/>
              </a:tabLst>
            </a:pPr>
            <a:endParaRPr lang="en-US" altLang="en-US" dirty="0"/>
          </a:p>
          <a:p>
            <a:pPr>
              <a:buNone/>
              <a:tabLst>
                <a:tab pos="1541860" algn="l"/>
              </a:tabLst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20025328"/>
      </p:ext>
    </p:extLst>
  </p:cSld>
  <p:clrMapOvr>
    <a:masterClrMapping/>
  </p:clrMapOvr>
  <p:transition spd="slow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290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67866" tIns="33338" rIns="67866" bIns="33338" numCol="1" anchor="ctr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The where Clause</a:t>
            </a:r>
          </a:p>
        </p:txBody>
      </p:sp>
      <p:sp>
        <p:nvSpPr>
          <p:cNvPr id="1945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2" y="829866"/>
            <a:ext cx="5769674" cy="3657600"/>
          </a:xfrm>
        </p:spPr>
        <p:txBody>
          <a:bodyPr vert="horz" wrap="square" lIns="67866" tIns="33338" rIns="67866" bIns="33338" numCol="1" anchor="t" anchorCtr="0" compatLnSpc="1">
            <a:prstTxWarp prst="textNoShape">
              <a:avLst/>
            </a:prstTxWarp>
          </a:bodyPr>
          <a:lstStyle/>
          <a:p>
            <a:pPr>
              <a:tabLst>
                <a:tab pos="983456" algn="l"/>
              </a:tabLst>
            </a:pPr>
            <a:r>
              <a:rPr lang="en-US" altLang="en-US" dirty="0"/>
              <a:t>The </a:t>
            </a:r>
            <a:r>
              <a:rPr lang="en-US" altLang="en-US" b="1" dirty="0">
                <a:solidFill>
                  <a:srgbClr val="002060"/>
                </a:solidFill>
              </a:rPr>
              <a:t>where</a:t>
            </a:r>
            <a:r>
              <a:rPr lang="en-US" altLang="en-US" b="1" dirty="0"/>
              <a:t> </a:t>
            </a:r>
            <a:r>
              <a:rPr lang="en-US" altLang="en-US" dirty="0"/>
              <a:t>clause specifies conditions that the result must satisfy</a:t>
            </a:r>
          </a:p>
          <a:p>
            <a:pPr lvl="1">
              <a:tabLst>
                <a:tab pos="983456" algn="l"/>
              </a:tabLst>
            </a:pPr>
            <a:r>
              <a:rPr lang="en-US" altLang="en-US" dirty="0"/>
              <a:t>Corresponds to the selection predicate of the relational algebra.  </a:t>
            </a:r>
          </a:p>
          <a:p>
            <a:pPr>
              <a:tabLst>
                <a:tab pos="983456" algn="l"/>
              </a:tabLst>
            </a:pPr>
            <a:r>
              <a:rPr lang="en-US" altLang="en-US" dirty="0"/>
              <a:t>To find all instructors in Comp. Sci. dept</a:t>
            </a:r>
          </a:p>
          <a:p>
            <a:pPr>
              <a:buNone/>
              <a:tabLst>
                <a:tab pos="983456" algn="l"/>
              </a:tabLst>
            </a:pPr>
            <a:r>
              <a:rPr lang="en-US" altLang="en-US" b="1" dirty="0"/>
              <a:t>		select </a:t>
            </a:r>
            <a:r>
              <a:rPr lang="en-US" altLang="en-US" i="1" dirty="0"/>
              <a:t>name</a:t>
            </a:r>
            <a:br>
              <a:rPr lang="en-US" altLang="en-US" i="1" dirty="0"/>
            </a:br>
            <a:r>
              <a:rPr lang="en-US" altLang="en-US" i="1" dirty="0"/>
              <a:t>	</a:t>
            </a:r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  <a:br>
              <a:rPr lang="en-US" altLang="en-US" i="1" dirty="0"/>
            </a:br>
            <a:r>
              <a:rPr lang="en-US" altLang="en-US" i="1" dirty="0"/>
              <a:t>	</a:t>
            </a:r>
            <a:r>
              <a:rPr lang="en-US" altLang="en-US" b="1" dirty="0"/>
              <a:t>where </a:t>
            </a:r>
            <a:r>
              <a:rPr lang="en-US" altLang="en-US" i="1" dirty="0"/>
              <a:t>dept_name =</a:t>
            </a:r>
            <a:r>
              <a:rPr lang="en-US" altLang="en-US" dirty="0"/>
              <a:t> </a:t>
            </a:r>
            <a:r>
              <a:rPr lang="en-US" altLang="en-US" i="1" dirty="0"/>
              <a:t>'</a:t>
            </a:r>
            <a:r>
              <a:rPr lang="en-US" altLang="ja-JP" dirty="0"/>
              <a:t>Comp. Sci.'</a:t>
            </a:r>
          </a:p>
          <a:p>
            <a:pPr>
              <a:tabLst>
                <a:tab pos="983456" algn="l"/>
              </a:tabLst>
            </a:pPr>
            <a:r>
              <a:rPr lang="en-US" altLang="en-US" dirty="0"/>
              <a:t>SQL allows the use of the logical connectives </a:t>
            </a:r>
            <a:r>
              <a:rPr lang="en-US" altLang="en-US" b="1" dirty="0"/>
              <a:t> and, or, </a:t>
            </a:r>
            <a:r>
              <a:rPr lang="en-US" altLang="en-US" dirty="0"/>
              <a:t>and </a:t>
            </a:r>
            <a:r>
              <a:rPr lang="en-US" altLang="en-US" b="1" dirty="0"/>
              <a:t>not </a:t>
            </a:r>
            <a:endParaRPr lang="en-US" altLang="en-US" dirty="0"/>
          </a:p>
          <a:p>
            <a:pPr>
              <a:tabLst>
                <a:tab pos="983456" algn="l"/>
              </a:tabLst>
            </a:pPr>
            <a:r>
              <a:rPr lang="en-US" altLang="en-US" dirty="0"/>
              <a:t>The operands of the logical connectives can be expressions involving the comparison operators &lt;, &lt;=, &gt;, &gt;=, =, and &lt;&gt;.</a:t>
            </a:r>
          </a:p>
          <a:p>
            <a:pPr>
              <a:tabLst>
                <a:tab pos="983456" algn="l"/>
              </a:tabLst>
            </a:pPr>
            <a:r>
              <a:rPr lang="en-US" altLang="en-US" dirty="0"/>
              <a:t>Comparisons can be applied to results of arithmetic expressions</a:t>
            </a:r>
          </a:p>
          <a:p>
            <a:pPr>
              <a:tabLst>
                <a:tab pos="983456" algn="l"/>
              </a:tabLst>
            </a:pPr>
            <a:r>
              <a:rPr lang="en-US" altLang="en-US" dirty="0"/>
              <a:t>To find all instructors in Comp. Sci. dept with salary &gt; 80000</a:t>
            </a:r>
          </a:p>
          <a:p>
            <a:pPr lvl="1">
              <a:buNone/>
              <a:tabLst>
                <a:tab pos="983456" algn="l"/>
              </a:tabLst>
            </a:pPr>
            <a:r>
              <a:rPr lang="en-US" altLang="en-US" b="1" dirty="0"/>
              <a:t>		select </a:t>
            </a:r>
            <a:r>
              <a:rPr lang="en-US" altLang="en-US" i="1" dirty="0"/>
              <a:t>name</a:t>
            </a:r>
            <a:br>
              <a:rPr lang="en-US" altLang="en-US" i="1" dirty="0"/>
            </a:br>
            <a:r>
              <a:rPr lang="en-US" altLang="en-US" i="1" dirty="0"/>
              <a:t>	</a:t>
            </a:r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  <a:br>
              <a:rPr lang="en-US" altLang="en-US" i="1" dirty="0"/>
            </a:br>
            <a:r>
              <a:rPr lang="en-US" altLang="en-US" i="1" dirty="0"/>
              <a:t>	</a:t>
            </a:r>
            <a:r>
              <a:rPr lang="en-US" altLang="en-US" b="1" dirty="0"/>
              <a:t>where </a:t>
            </a:r>
            <a:r>
              <a:rPr lang="en-US" altLang="en-US" i="1" dirty="0"/>
              <a:t>dept_name =</a:t>
            </a:r>
            <a:r>
              <a:rPr lang="en-US" altLang="en-US" dirty="0"/>
              <a:t> </a:t>
            </a:r>
            <a:r>
              <a:rPr lang="en-US" altLang="en-US" i="1" dirty="0"/>
              <a:t>'</a:t>
            </a:r>
            <a:r>
              <a:rPr lang="en-US" altLang="ja-JP" dirty="0"/>
              <a:t>Comp. Sci.'</a:t>
            </a:r>
            <a:r>
              <a:rPr lang="en-US" altLang="ja-JP" i="1" dirty="0"/>
              <a:t>  </a:t>
            </a:r>
            <a:r>
              <a:rPr lang="en-US" altLang="ja-JP" b="1" dirty="0"/>
              <a:t>and </a:t>
            </a:r>
            <a:r>
              <a:rPr lang="en-US" altLang="ja-JP" i="1" dirty="0"/>
              <a:t>salary </a:t>
            </a:r>
            <a:r>
              <a:rPr lang="en-US" altLang="ja-JP" dirty="0"/>
              <a:t>&gt; 80000</a:t>
            </a:r>
          </a:p>
          <a:p>
            <a:pPr>
              <a:buNone/>
              <a:tabLst>
                <a:tab pos="983456" algn="l"/>
              </a:tabLst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356071468"/>
      </p:ext>
    </p:extLst>
  </p:cSld>
  <p:clrMapOvr>
    <a:masterClrMapping/>
  </p:clrMapOvr>
  <p:transition spd="slow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338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67866" tIns="33338" rIns="67866" bIns="33338" numCol="1" anchor="ctr" anchorCtr="0" compatLnSpc="1">
            <a:prstTxWarp prst="textNoShape">
              <a:avLst/>
            </a:prstTxWarp>
          </a:bodyPr>
          <a:lstStyle/>
          <a:p>
            <a:r>
              <a:rPr lang="en-US" altLang="en-US"/>
              <a:t>The from Clause</a:t>
            </a:r>
          </a:p>
        </p:txBody>
      </p:sp>
      <p:sp>
        <p:nvSpPr>
          <p:cNvPr id="2048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29867"/>
            <a:ext cx="5702469" cy="3650694"/>
          </a:xfrm>
        </p:spPr>
        <p:txBody>
          <a:bodyPr vert="horz" wrap="square" lIns="67866" tIns="33338" rIns="67866" bIns="33338" numCol="1" anchor="t" anchorCtr="0" compatLnSpc="1">
            <a:prstTxWarp prst="textNoShape">
              <a:avLst/>
            </a:prstTxWarp>
          </a:bodyPr>
          <a:lstStyle/>
          <a:p>
            <a:pPr>
              <a:tabLst>
                <a:tab pos="476250" algn="l"/>
                <a:tab pos="1802606" algn="l"/>
              </a:tabLst>
            </a:pPr>
            <a:r>
              <a:rPr lang="en-US" altLang="en-US" dirty="0"/>
              <a:t>The </a:t>
            </a:r>
            <a:r>
              <a:rPr lang="en-US" altLang="en-US" b="1" dirty="0">
                <a:solidFill>
                  <a:srgbClr val="002060"/>
                </a:solidFill>
              </a:rPr>
              <a:t>from</a:t>
            </a:r>
            <a:r>
              <a:rPr lang="en-US" altLang="en-US" b="1" dirty="0"/>
              <a:t> </a:t>
            </a:r>
            <a:r>
              <a:rPr lang="en-US" altLang="en-US" dirty="0"/>
              <a:t>clause lists the relations involved in the query</a:t>
            </a:r>
          </a:p>
          <a:p>
            <a:pPr lvl="1">
              <a:tabLst>
                <a:tab pos="476250" algn="l"/>
                <a:tab pos="1802606" algn="l"/>
              </a:tabLst>
            </a:pPr>
            <a:r>
              <a:rPr lang="en-US" altLang="en-US" dirty="0"/>
              <a:t>Corresponds to the Cartesian product operation of the relational algebra.</a:t>
            </a:r>
          </a:p>
          <a:p>
            <a:pPr>
              <a:tabLst>
                <a:tab pos="476250" algn="l"/>
                <a:tab pos="1802606" algn="l"/>
              </a:tabLst>
            </a:pPr>
            <a:r>
              <a:rPr lang="en-US" altLang="en-US" dirty="0"/>
              <a:t>Find the Cartesian product </a:t>
            </a:r>
            <a:r>
              <a:rPr lang="en-US" altLang="en-US" i="1" dirty="0"/>
              <a:t>instructor X teaches</a:t>
            </a:r>
            <a:endParaRPr lang="en-US" altLang="en-US" dirty="0"/>
          </a:p>
          <a:p>
            <a:pPr>
              <a:buNone/>
              <a:tabLst>
                <a:tab pos="476250" algn="l"/>
                <a:tab pos="1802606" algn="l"/>
              </a:tabLst>
            </a:pPr>
            <a:r>
              <a:rPr lang="en-US" altLang="en-US" b="1" dirty="0"/>
              <a:t>			select </a:t>
            </a:r>
            <a:r>
              <a:rPr lang="en-US" altLang="en-US" dirty="0">
                <a:latin typeface="Symbol" panose="05050102010706020507" pitchFamily="18" charset="2"/>
              </a:rPr>
              <a:t></a:t>
            </a:r>
            <a:br>
              <a:rPr lang="en-US" altLang="en-US" dirty="0"/>
            </a:br>
            <a:r>
              <a:rPr lang="en-US" altLang="en-US" dirty="0"/>
              <a:t>		</a:t>
            </a:r>
            <a:r>
              <a:rPr lang="en-US" altLang="en-US" b="1" dirty="0"/>
              <a:t>from </a:t>
            </a:r>
            <a:r>
              <a:rPr lang="en-US" altLang="en-US" i="1" dirty="0"/>
              <a:t>instructor, teaches</a:t>
            </a:r>
          </a:p>
          <a:p>
            <a:pPr lvl="1">
              <a:tabLst>
                <a:tab pos="476250" algn="l"/>
                <a:tab pos="1802606" algn="l"/>
              </a:tabLst>
            </a:pPr>
            <a:r>
              <a:rPr lang="en-US" altLang="en-US" dirty="0"/>
              <a:t>generates every possible instructor – teaches pair, with all attributes from both relations.</a:t>
            </a:r>
          </a:p>
          <a:p>
            <a:pPr lvl="1">
              <a:tabLst>
                <a:tab pos="476250" algn="l"/>
                <a:tab pos="1802606" algn="l"/>
              </a:tabLst>
            </a:pPr>
            <a:r>
              <a:rPr lang="en-US" altLang="en-US" dirty="0"/>
              <a:t>For common attributes (e.g., </a:t>
            </a:r>
            <a:r>
              <a:rPr lang="en-US" altLang="en-US" i="1" dirty="0"/>
              <a:t>ID</a:t>
            </a:r>
            <a:r>
              <a:rPr lang="en-US" altLang="en-US" dirty="0"/>
              <a:t>), the attributes  in the resulting table are renamed using the  relation name (e.g., </a:t>
            </a:r>
            <a:r>
              <a:rPr lang="en-US" altLang="en-US" i="1" dirty="0"/>
              <a:t>instructor.ID</a:t>
            </a:r>
            <a:r>
              <a:rPr lang="en-US" altLang="en-US" dirty="0"/>
              <a:t>)</a:t>
            </a:r>
          </a:p>
          <a:p>
            <a:pPr>
              <a:tabLst>
                <a:tab pos="476250" algn="l"/>
                <a:tab pos="1802606" algn="l"/>
              </a:tabLst>
            </a:pPr>
            <a:r>
              <a:rPr lang="en-US" altLang="en-US" dirty="0"/>
              <a:t>Cartesian product not very useful directly, but useful combined with where-clause condition (selection operation in relational algebra).</a:t>
            </a:r>
          </a:p>
          <a:p>
            <a:pPr>
              <a:buNone/>
              <a:tabLst>
                <a:tab pos="476250" algn="l"/>
                <a:tab pos="1802606" algn="l"/>
              </a:tabLst>
            </a:pPr>
            <a:r>
              <a:rPr lang="en-US" altLang="en-US" i="1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1647485601"/>
      </p:ext>
    </p:extLst>
  </p:cSld>
  <p:clrMapOvr>
    <a:masterClrMapping/>
  </p:clrMapOvr>
  <p:transition spd="slow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506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67866" tIns="33338" rIns="67866" bIns="33338" numCol="1" anchor="ctr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Examples</a:t>
            </a:r>
          </a:p>
        </p:txBody>
      </p:sp>
      <p:sp>
        <p:nvSpPr>
          <p:cNvPr id="2253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4" y="829867"/>
            <a:ext cx="5722444" cy="3394662"/>
          </a:xfrm>
        </p:spPr>
        <p:txBody>
          <a:bodyPr vert="horz" wrap="square" lIns="67866" tIns="33338" rIns="67866" bIns="33338" numCol="1" anchor="t" anchorCtr="0" compatLnSpc="1">
            <a:prstTxWarp prst="textNoShape">
              <a:avLst/>
            </a:prstTxWarp>
          </a:bodyPr>
          <a:lstStyle/>
          <a:p>
            <a:pPr>
              <a:tabLst>
                <a:tab pos="1541860" algn="l"/>
              </a:tabLst>
            </a:pPr>
            <a:r>
              <a:rPr lang="en-US" altLang="en-US" dirty="0"/>
              <a:t>Find the names of all instructors who have taught some course and the </a:t>
            </a:r>
            <a:r>
              <a:rPr lang="en-US" altLang="en-US" dirty="0" err="1"/>
              <a:t>course_id</a:t>
            </a:r>
            <a:endParaRPr lang="en-US" altLang="en-US" dirty="0"/>
          </a:p>
          <a:p>
            <a:pPr lvl="1">
              <a:tabLst>
                <a:tab pos="1541860" algn="l"/>
              </a:tabLst>
            </a:pPr>
            <a:r>
              <a:rPr lang="en-US" altLang="en-US" b="1" dirty="0"/>
              <a:t>select </a:t>
            </a:r>
            <a:r>
              <a:rPr lang="en-US" altLang="en-US" i="1" dirty="0"/>
              <a:t>name, </a:t>
            </a:r>
            <a:r>
              <a:rPr lang="en-US" altLang="en-US" i="1" dirty="0" err="1"/>
              <a:t>course_id</a:t>
            </a:r>
            <a:br>
              <a:rPr lang="en-US" altLang="en-US" i="1" dirty="0"/>
            </a:br>
            <a:r>
              <a:rPr lang="en-US" altLang="en-US" b="1" dirty="0"/>
              <a:t>from </a:t>
            </a:r>
            <a:r>
              <a:rPr lang="en-US" altLang="en-US" i="1" dirty="0"/>
              <a:t>instructor , teaches</a:t>
            </a:r>
            <a:br>
              <a:rPr lang="en-US" altLang="en-US" i="1" dirty="0"/>
            </a:br>
            <a:r>
              <a:rPr lang="en-US" altLang="en-US" b="1" dirty="0"/>
              <a:t>where </a:t>
            </a:r>
            <a:r>
              <a:rPr lang="en-US" altLang="en-US" i="1" dirty="0"/>
              <a:t>instructor.ID = teaches.ID </a:t>
            </a:r>
          </a:p>
          <a:p>
            <a:pPr lvl="1">
              <a:buNone/>
              <a:tabLst>
                <a:tab pos="1541860" algn="l"/>
              </a:tabLst>
            </a:pPr>
            <a:r>
              <a:rPr lang="en-US" altLang="en-US" sz="600" dirty="0"/>
              <a:t> </a:t>
            </a:r>
          </a:p>
          <a:p>
            <a:pPr>
              <a:tabLst>
                <a:tab pos="1541860" algn="l"/>
              </a:tabLst>
            </a:pPr>
            <a:r>
              <a:rPr lang="en-US" altLang="en-US" dirty="0"/>
              <a:t>Find the names of all instructors in the Art  department who have taught some course and the </a:t>
            </a:r>
            <a:r>
              <a:rPr lang="en-US" altLang="en-US" dirty="0" err="1"/>
              <a:t>course_id</a:t>
            </a:r>
            <a:endParaRPr lang="en-US" altLang="en-US" dirty="0"/>
          </a:p>
          <a:p>
            <a:pPr lvl="1">
              <a:tabLst>
                <a:tab pos="1541860" algn="l"/>
              </a:tabLst>
            </a:pPr>
            <a:r>
              <a:rPr lang="en-US" altLang="en-US" b="1" dirty="0"/>
              <a:t>select </a:t>
            </a:r>
            <a:r>
              <a:rPr lang="en-US" altLang="en-US" i="1" dirty="0"/>
              <a:t>name, </a:t>
            </a:r>
            <a:r>
              <a:rPr lang="en-US" altLang="en-US" i="1" dirty="0" err="1"/>
              <a:t>course_id</a:t>
            </a:r>
            <a:br>
              <a:rPr lang="en-US" altLang="en-US" i="1" dirty="0"/>
            </a:br>
            <a:r>
              <a:rPr lang="en-US" altLang="en-US" b="1" dirty="0"/>
              <a:t>from </a:t>
            </a:r>
            <a:r>
              <a:rPr lang="en-US" altLang="en-US" i="1" dirty="0"/>
              <a:t>instructor , teaches</a:t>
            </a:r>
            <a:br>
              <a:rPr lang="en-US" altLang="en-US" i="1" dirty="0"/>
            </a:br>
            <a:r>
              <a:rPr lang="en-US" altLang="en-US" b="1" dirty="0"/>
              <a:t>where </a:t>
            </a:r>
            <a:r>
              <a:rPr lang="en-US" altLang="en-US" i="1" dirty="0"/>
              <a:t>instructor.ID = teaches.ID  </a:t>
            </a:r>
            <a:r>
              <a:rPr lang="en-US" altLang="en-US" b="1" i="1" dirty="0"/>
              <a:t>and</a:t>
            </a:r>
            <a:r>
              <a:rPr lang="en-US" altLang="en-US" i="1" dirty="0"/>
              <a:t>  instructor. dept_name = </a:t>
            </a:r>
            <a:r>
              <a:rPr lang="en-US" altLang="en-US" dirty="0"/>
              <a:t>'Art'</a:t>
            </a:r>
          </a:p>
          <a:p>
            <a:pPr lvl="1">
              <a:buNone/>
              <a:tabLst>
                <a:tab pos="1541860" algn="l"/>
              </a:tabLst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056665880"/>
      </p:ext>
    </p:extLst>
  </p:cSld>
  <p:clrMapOvr>
    <a:masterClrMapping/>
  </p:clrMapOvr>
  <p:transition spd="slow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506" name="Rectangle 2"/>
          <p:cNvSpPr>
            <a:spLocks noGrp="1" noChangeArrowheads="1"/>
          </p:cNvSpPr>
          <p:nvPr>
            <p:ph type="title"/>
          </p:nvPr>
        </p:nvSpPr>
        <p:spPr>
          <a:xfrm>
            <a:off x="1719263" y="142250"/>
            <a:ext cx="6057900" cy="457200"/>
          </a:xfrm>
        </p:spPr>
        <p:txBody>
          <a:bodyPr vert="horz" wrap="square" lIns="67866" tIns="33338" rIns="67866" bIns="33338" numCol="1" anchor="ctr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The Rename Operation</a:t>
            </a:r>
          </a:p>
        </p:txBody>
      </p:sp>
      <p:sp>
        <p:nvSpPr>
          <p:cNvPr id="2355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2" y="866443"/>
            <a:ext cx="5820623" cy="2555900"/>
          </a:xfrm>
        </p:spPr>
        <p:txBody>
          <a:bodyPr vert="horz" wrap="square" lIns="67866" tIns="33338" rIns="67866" bIns="33338" numCol="1" anchor="t" anchorCtr="0" compatLnSpc="1">
            <a:prstTxWarp prst="textNoShape">
              <a:avLst/>
            </a:prstTxWarp>
          </a:bodyPr>
          <a:lstStyle/>
          <a:p>
            <a:pPr>
              <a:tabLst>
                <a:tab pos="1541860" algn="l"/>
              </a:tabLst>
            </a:pPr>
            <a:r>
              <a:rPr lang="en-US" altLang="en-US" dirty="0"/>
              <a:t>The SQL allows renaming relations and attributes using the </a:t>
            </a:r>
            <a:r>
              <a:rPr lang="en-US" altLang="en-US" b="1" dirty="0"/>
              <a:t>as </a:t>
            </a:r>
            <a:r>
              <a:rPr lang="en-US" altLang="en-US" dirty="0"/>
              <a:t>clause:</a:t>
            </a:r>
          </a:p>
          <a:p>
            <a:pPr>
              <a:buNone/>
              <a:tabLst>
                <a:tab pos="1541860" algn="l"/>
              </a:tabLst>
            </a:pPr>
            <a:r>
              <a:rPr lang="en-US" altLang="en-US" i="1" dirty="0"/>
              <a:t>		old-name </a:t>
            </a:r>
            <a:r>
              <a:rPr lang="en-US" altLang="en-US" b="1" dirty="0"/>
              <a:t>as</a:t>
            </a:r>
            <a:r>
              <a:rPr lang="en-US" altLang="en-US" i="1" dirty="0"/>
              <a:t> new-name</a:t>
            </a:r>
            <a:br>
              <a:rPr lang="en-US" altLang="en-US" dirty="0"/>
            </a:br>
            <a:r>
              <a:rPr lang="en-US" altLang="en-US" sz="600" dirty="0"/>
              <a:t> </a:t>
            </a:r>
          </a:p>
          <a:p>
            <a:pPr>
              <a:tabLst>
                <a:tab pos="1541860" algn="l"/>
              </a:tabLst>
            </a:pPr>
            <a:r>
              <a:rPr lang="en-US" altLang="en-US" dirty="0"/>
              <a:t>Find the names of all instructors who have a higher salary than </a:t>
            </a:r>
            <a:br>
              <a:rPr lang="en-US" altLang="en-US" dirty="0"/>
            </a:br>
            <a:r>
              <a:rPr lang="en-US" altLang="en-US" dirty="0"/>
              <a:t>some instructor in 'Comp. Sci'.</a:t>
            </a:r>
          </a:p>
          <a:p>
            <a:pPr lvl="1">
              <a:tabLst>
                <a:tab pos="1541860" algn="l"/>
              </a:tabLst>
            </a:pPr>
            <a:r>
              <a:rPr lang="en-US" altLang="en-US" b="1" dirty="0"/>
              <a:t>select distinct </a:t>
            </a:r>
            <a:r>
              <a:rPr lang="en-US" altLang="en-US" i="1" dirty="0"/>
              <a:t>T.name</a:t>
            </a:r>
            <a:br>
              <a:rPr lang="en-US" altLang="en-US" i="1" dirty="0"/>
            </a:br>
            <a:r>
              <a:rPr lang="en-US" altLang="en-US" b="1" dirty="0"/>
              <a:t>from </a:t>
            </a:r>
            <a:r>
              <a:rPr lang="en-US" altLang="en-US" i="1" dirty="0"/>
              <a:t>instructor </a:t>
            </a:r>
            <a:r>
              <a:rPr lang="en-US" altLang="en-US" b="1" dirty="0"/>
              <a:t>as </a:t>
            </a:r>
            <a:r>
              <a:rPr lang="en-US" altLang="en-US" i="1" dirty="0"/>
              <a:t>T, instructor </a:t>
            </a:r>
            <a:r>
              <a:rPr lang="en-US" altLang="en-US" b="1" dirty="0"/>
              <a:t>as </a:t>
            </a:r>
            <a:r>
              <a:rPr lang="en-US" altLang="en-US" i="1" dirty="0"/>
              <a:t>S</a:t>
            </a:r>
            <a:br>
              <a:rPr lang="en-US" altLang="en-US" i="1" dirty="0"/>
            </a:br>
            <a:r>
              <a:rPr lang="en-US" altLang="en-US" b="1" dirty="0"/>
              <a:t>where </a:t>
            </a:r>
            <a:r>
              <a:rPr lang="en-US" altLang="en-US" i="1" dirty="0" err="1"/>
              <a:t>T.salary</a:t>
            </a:r>
            <a:r>
              <a:rPr lang="en-US" altLang="en-US" i="1" dirty="0"/>
              <a:t> &gt; </a:t>
            </a:r>
            <a:r>
              <a:rPr lang="en-US" altLang="en-US" i="1" dirty="0" err="1"/>
              <a:t>S.salary</a:t>
            </a:r>
            <a:r>
              <a:rPr lang="en-US" altLang="en-US" i="1" dirty="0"/>
              <a:t> </a:t>
            </a:r>
            <a:r>
              <a:rPr lang="en-US" altLang="en-US" b="1" dirty="0"/>
              <a:t>and </a:t>
            </a:r>
            <a:r>
              <a:rPr lang="en-US" altLang="en-US" i="1" dirty="0" err="1"/>
              <a:t>S.dept_name</a:t>
            </a:r>
            <a:r>
              <a:rPr lang="en-US" altLang="en-US" i="1" dirty="0"/>
              <a:t> = 'Comp. Sci.’</a:t>
            </a:r>
          </a:p>
          <a:p>
            <a:pPr lvl="1">
              <a:buNone/>
              <a:tabLst>
                <a:tab pos="1541860" algn="l"/>
              </a:tabLst>
            </a:pPr>
            <a:r>
              <a:rPr lang="en-US" altLang="en-US" sz="600" dirty="0"/>
              <a:t> </a:t>
            </a:r>
          </a:p>
          <a:p>
            <a:pPr>
              <a:tabLst>
                <a:tab pos="1541860" algn="l"/>
              </a:tabLst>
            </a:pPr>
            <a:r>
              <a:rPr lang="en-US" altLang="en-US" dirty="0"/>
              <a:t>Keyword </a:t>
            </a:r>
            <a:r>
              <a:rPr lang="en-US" altLang="en-US" b="1" dirty="0"/>
              <a:t>as</a:t>
            </a:r>
            <a:r>
              <a:rPr lang="en-US" altLang="en-US" dirty="0"/>
              <a:t> is optional and may be omitted</a:t>
            </a:r>
            <a:br>
              <a:rPr lang="en-US" altLang="en-US" dirty="0"/>
            </a:br>
            <a:r>
              <a:rPr lang="en-US" altLang="en-US" dirty="0"/>
              <a:t>              </a:t>
            </a:r>
            <a:r>
              <a:rPr lang="en-US" altLang="en-US" i="1" dirty="0"/>
              <a:t>instructor </a:t>
            </a:r>
            <a:r>
              <a:rPr lang="en-US" altLang="en-US" b="1" dirty="0"/>
              <a:t>as </a:t>
            </a:r>
            <a:r>
              <a:rPr lang="en-US" altLang="en-US" i="1" dirty="0"/>
              <a:t>T ≡ instructor</a:t>
            </a:r>
            <a:r>
              <a:rPr lang="en-US" altLang="en-US" b="1" dirty="0"/>
              <a:t> </a:t>
            </a:r>
            <a:r>
              <a:rPr lang="en-US" altLang="en-US" i="1" dirty="0"/>
              <a:t>T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094581135"/>
      </p:ext>
    </p:extLst>
  </p:cSld>
  <p:clrMapOvr>
    <a:masterClrMapping/>
  </p:clrMapOvr>
  <p:transition spd="slow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7" name="Picture 1" descr="16x9_grey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85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pic>
        <p:nvPicPr>
          <p:cNvPr id="9219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0" name="TextBox 8"/>
          <p:cNvSpPr txBox="1">
            <a:spLocks noChangeArrowheads="1"/>
          </p:cNvSpPr>
          <p:nvPr/>
        </p:nvSpPr>
        <p:spPr bwMode="auto">
          <a:xfrm>
            <a:off x="0" y="1733550"/>
            <a:ext cx="9144000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4000" i="1" dirty="0">
                <a:solidFill>
                  <a:schemeClr val="bg1"/>
                </a:solidFill>
              </a:rPr>
              <a:t>Concepts</a:t>
            </a:r>
            <a:br>
              <a:rPr lang="en-US" altLang="en-US" sz="4000" i="1" dirty="0">
                <a:solidFill>
                  <a:schemeClr val="bg1"/>
                </a:solidFill>
              </a:rPr>
            </a:br>
            <a:r>
              <a:rPr lang="en-US" altLang="en-US" sz="4000" i="1" dirty="0">
                <a:solidFill>
                  <a:schemeClr val="bg1"/>
                </a:solidFill>
              </a:rPr>
              <a:t>(Reminder, Cover Quickly)</a:t>
            </a: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1EB71C94-DE7D-7242-AFF4-A292E07C58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695825"/>
            <a:ext cx="6781800" cy="350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lnSpc>
                <a:spcPts val="2400"/>
              </a:lnSpc>
            </a:pPr>
            <a:fld id="{A057C3CF-FEF9-2D44-911E-86B89DEEE20D}" type="slidenum">
              <a:rPr lang="en-US" altLang="en-US" sz="800" b="1">
                <a:solidFill>
                  <a:schemeClr val="bg1"/>
                </a:solidFill>
              </a:rPr>
              <a:pPr>
                <a:lnSpc>
                  <a:spcPts val="2400"/>
                </a:lnSpc>
              </a:pPr>
              <a:t>8</a:t>
            </a:fld>
            <a:r>
              <a:rPr lang="en-US" altLang="en-US" sz="800" b="1" dirty="0">
                <a:solidFill>
                  <a:schemeClr val="bg1"/>
                </a:solidFill>
              </a:rPr>
              <a:t> </a:t>
            </a:r>
            <a:r>
              <a:rPr lang="en-US" altLang="en-US" sz="800" dirty="0">
                <a:solidFill>
                  <a:schemeClr val="bg1"/>
                </a:solidFill>
              </a:rPr>
              <a:t>|</a:t>
            </a:r>
            <a:r>
              <a:rPr lang="en-US" altLang="en-US" sz="800" b="1" dirty="0">
                <a:solidFill>
                  <a:schemeClr val="bg1"/>
                </a:solidFill>
              </a:rPr>
              <a:t> COMS W4111_002_2023_3: Lecture 2: ER, Relational, SQL (II) 		© Donald F. Ferguson, 2023</a:t>
            </a:r>
            <a:endParaRPr lang="en-US" altLang="en-US" sz="8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640226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Null Values</a:t>
            </a:r>
          </a:p>
        </p:txBody>
      </p:sp>
      <p:sp>
        <p:nvSpPr>
          <p:cNvPr id="3379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29866"/>
            <a:ext cx="5709127" cy="3486102"/>
          </a:xfrm>
        </p:spPr>
        <p:txBody>
          <a:bodyPr/>
          <a:lstStyle/>
          <a:p>
            <a:r>
              <a:rPr lang="en-US" altLang="en-US" dirty="0"/>
              <a:t>It is possible for tuples to have a null value, denoted by </a:t>
            </a:r>
            <a:r>
              <a:rPr lang="en-US" altLang="en-US" b="1" dirty="0"/>
              <a:t>null</a:t>
            </a:r>
            <a:r>
              <a:rPr lang="en-US" altLang="en-US" dirty="0"/>
              <a:t>, for some of their attributes</a:t>
            </a:r>
          </a:p>
          <a:p>
            <a:r>
              <a:rPr lang="en-US" altLang="en-US" b="1" dirty="0"/>
              <a:t>null</a:t>
            </a:r>
            <a:r>
              <a:rPr lang="en-US" altLang="en-US" dirty="0"/>
              <a:t> signifies an </a:t>
            </a:r>
            <a:r>
              <a:rPr lang="en-US" altLang="en-US" dirty="0">
                <a:solidFill>
                  <a:srgbClr val="FF0000"/>
                </a:solidFill>
              </a:rPr>
              <a:t>unknown value </a:t>
            </a:r>
            <a:r>
              <a:rPr lang="en-US" altLang="en-US" dirty="0"/>
              <a:t>or that a </a:t>
            </a:r>
            <a:r>
              <a:rPr lang="en-US" altLang="en-US" dirty="0">
                <a:solidFill>
                  <a:srgbClr val="FF0000"/>
                </a:solidFill>
              </a:rPr>
              <a:t>value does not exist</a:t>
            </a:r>
            <a:r>
              <a:rPr lang="en-US" altLang="en-US" dirty="0"/>
              <a:t>.</a:t>
            </a:r>
          </a:p>
          <a:p>
            <a:r>
              <a:rPr lang="en-US" altLang="en-US" dirty="0"/>
              <a:t>The result of any arithmetic expression involving </a:t>
            </a:r>
            <a:r>
              <a:rPr lang="en-US" altLang="en-US" b="1" dirty="0"/>
              <a:t>null</a:t>
            </a:r>
            <a:r>
              <a:rPr lang="en-US" altLang="en-US" dirty="0"/>
              <a:t> is </a:t>
            </a:r>
            <a:r>
              <a:rPr lang="en-US" altLang="en-US" b="1" dirty="0"/>
              <a:t>null</a:t>
            </a:r>
          </a:p>
          <a:p>
            <a:pPr lvl="1"/>
            <a:r>
              <a:rPr lang="en-US" altLang="en-US" dirty="0"/>
              <a:t>Example:  5 + </a:t>
            </a:r>
            <a:r>
              <a:rPr lang="en-US" altLang="en-US" b="1" dirty="0"/>
              <a:t>null</a:t>
            </a:r>
            <a:r>
              <a:rPr lang="en-US" altLang="en-US" dirty="0"/>
              <a:t>  returns </a:t>
            </a:r>
            <a:r>
              <a:rPr lang="en-US" altLang="en-US" b="1" dirty="0"/>
              <a:t>null</a:t>
            </a:r>
          </a:p>
          <a:p>
            <a:r>
              <a:rPr lang="en-US" altLang="en-US" dirty="0"/>
              <a:t>The predicate  </a:t>
            </a:r>
            <a:r>
              <a:rPr lang="en-US" altLang="en-US" b="1" dirty="0"/>
              <a:t>is null</a:t>
            </a:r>
            <a:r>
              <a:rPr lang="en-US" altLang="en-US" dirty="0"/>
              <a:t> can be used to check for null values.</a:t>
            </a:r>
          </a:p>
          <a:p>
            <a:pPr lvl="1"/>
            <a:r>
              <a:rPr lang="en-US" altLang="en-US" dirty="0"/>
              <a:t>Example: Find all instructors whose salary is null</a:t>
            </a:r>
            <a:r>
              <a:rPr lang="en-US" altLang="en-US" i="1" dirty="0"/>
              <a:t>.</a:t>
            </a:r>
          </a:p>
          <a:p>
            <a:pPr>
              <a:buFont typeface="Monotype Sorts" charset="2"/>
              <a:buNone/>
            </a:pPr>
            <a:r>
              <a:rPr lang="en-US" altLang="en-US" b="1" dirty="0"/>
              <a:t>		select</a:t>
            </a:r>
            <a:r>
              <a:rPr lang="en-US" altLang="en-US" i="1" dirty="0"/>
              <a:t> name</a:t>
            </a:r>
            <a:br>
              <a:rPr lang="en-US" altLang="en-US" i="1" dirty="0"/>
            </a:br>
            <a:r>
              <a:rPr lang="en-US" altLang="en-US" i="1" dirty="0"/>
              <a:t>	</a:t>
            </a:r>
            <a:r>
              <a:rPr lang="en-US" altLang="en-US" b="1" dirty="0"/>
              <a:t>from</a:t>
            </a:r>
            <a:r>
              <a:rPr lang="en-US" altLang="en-US" i="1" dirty="0"/>
              <a:t> instructor</a:t>
            </a:r>
            <a:br>
              <a:rPr lang="en-US" altLang="en-US" i="1" dirty="0"/>
            </a:br>
            <a:r>
              <a:rPr lang="en-US" altLang="en-US" i="1" dirty="0"/>
              <a:t>	</a:t>
            </a:r>
            <a:r>
              <a:rPr lang="en-US" altLang="en-US" b="1" dirty="0"/>
              <a:t>where </a:t>
            </a:r>
            <a:r>
              <a:rPr lang="en-US" altLang="en-US" i="1" dirty="0"/>
              <a:t>salary </a:t>
            </a:r>
            <a:r>
              <a:rPr lang="en-US" altLang="en-US" b="1" dirty="0"/>
              <a:t>is null</a:t>
            </a:r>
            <a:endParaRPr lang="en-US" altLang="en-US" dirty="0"/>
          </a:p>
          <a:p>
            <a:r>
              <a:rPr lang="en-US" altLang="en-US" dirty="0"/>
              <a:t>The predicate </a:t>
            </a:r>
            <a:r>
              <a:rPr lang="en-US" altLang="en-US" b="1" dirty="0"/>
              <a:t>is not null </a:t>
            </a:r>
            <a:r>
              <a:rPr lang="en-US" altLang="en-US" dirty="0"/>
              <a:t>succeeds if the value on which it is applied is not null.</a:t>
            </a:r>
          </a:p>
          <a:p>
            <a:endParaRPr lang="en-US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10F13E3-6C26-7444-97B5-7FD0364598F2}"/>
              </a:ext>
            </a:extLst>
          </p:cNvPr>
          <p:cNvSpPr txBox="1"/>
          <p:nvPr/>
        </p:nvSpPr>
        <p:spPr>
          <a:xfrm>
            <a:off x="768350" y="3677198"/>
            <a:ext cx="478528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Note: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NULL is an extremely important concept.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You will find it hard to understand for a while.</a:t>
            </a:r>
          </a:p>
        </p:txBody>
      </p:sp>
    </p:spTree>
    <p:extLst>
      <p:ext uri="{BB962C8B-B14F-4D97-AF65-F5344CB8AC3E}">
        <p14:creationId xmlns:p14="http://schemas.microsoft.com/office/powerpoint/2010/main" val="46004299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938" name="Rectangle 2"/>
          <p:cNvSpPr>
            <a:spLocks noGrp="1" noChangeArrowheads="1"/>
          </p:cNvSpPr>
          <p:nvPr>
            <p:ph type="title"/>
          </p:nvPr>
        </p:nvSpPr>
        <p:spPr>
          <a:xfrm>
            <a:off x="1796654" y="90488"/>
            <a:ext cx="6057900" cy="457200"/>
          </a:xfrm>
        </p:spPr>
        <p:txBody>
          <a:bodyPr/>
          <a:lstStyle/>
          <a:p>
            <a:r>
              <a:rPr lang="en-US" altLang="en-US" dirty="0"/>
              <a:t>Null Values (Cont.)</a:t>
            </a:r>
          </a:p>
        </p:txBody>
      </p:sp>
      <p:sp>
        <p:nvSpPr>
          <p:cNvPr id="3481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22268" y="829867"/>
            <a:ext cx="5672832" cy="3614118"/>
          </a:xfrm>
        </p:spPr>
        <p:txBody>
          <a:bodyPr/>
          <a:lstStyle/>
          <a:p>
            <a:r>
              <a:rPr lang="en-US" altLang="en-US" dirty="0"/>
              <a:t>SQL treats as </a:t>
            </a:r>
            <a:r>
              <a:rPr lang="en-US" altLang="en-US" b="1" dirty="0"/>
              <a:t>unknown</a:t>
            </a:r>
            <a:r>
              <a:rPr lang="en-US" altLang="en-US" dirty="0"/>
              <a:t> the result of any comparison involving a null value (other than predicates </a:t>
            </a:r>
            <a:r>
              <a:rPr lang="en-US" altLang="en-US" b="1" dirty="0"/>
              <a:t>is null </a:t>
            </a:r>
            <a:r>
              <a:rPr lang="en-US" altLang="en-US" dirty="0"/>
              <a:t>and  </a:t>
            </a:r>
            <a:r>
              <a:rPr lang="en-US" altLang="en-US" b="1" dirty="0"/>
              <a:t>is not null</a:t>
            </a:r>
            <a:r>
              <a:rPr lang="en-US" altLang="en-US" dirty="0"/>
              <a:t>).</a:t>
            </a:r>
          </a:p>
          <a:p>
            <a:pPr lvl="1"/>
            <a:r>
              <a:rPr lang="en-US" altLang="en-US" dirty="0"/>
              <a:t>Example</a:t>
            </a:r>
            <a:r>
              <a:rPr lang="en-US" altLang="en-US" i="1" dirty="0"/>
              <a:t>: 5 &lt; </a:t>
            </a:r>
            <a:r>
              <a:rPr lang="en-US" altLang="en-US" b="1" dirty="0"/>
              <a:t>null</a:t>
            </a:r>
            <a:r>
              <a:rPr lang="en-US" altLang="en-US" i="1" dirty="0"/>
              <a:t>   </a:t>
            </a:r>
            <a:r>
              <a:rPr lang="en-US" altLang="en-US" dirty="0"/>
              <a:t>or</a:t>
            </a:r>
            <a:r>
              <a:rPr lang="en-US" altLang="en-US" i="1" dirty="0"/>
              <a:t>   </a:t>
            </a:r>
            <a:r>
              <a:rPr lang="en-US" altLang="en-US" b="1" dirty="0"/>
              <a:t>null</a:t>
            </a:r>
            <a:r>
              <a:rPr lang="en-US" altLang="en-US" i="1" dirty="0"/>
              <a:t> &lt;&gt; </a:t>
            </a:r>
            <a:r>
              <a:rPr lang="en-US" altLang="en-US" b="1" dirty="0"/>
              <a:t>null</a:t>
            </a:r>
            <a:r>
              <a:rPr lang="en-US" altLang="en-US" i="1" dirty="0"/>
              <a:t>    </a:t>
            </a:r>
            <a:r>
              <a:rPr lang="en-US" altLang="en-US" dirty="0"/>
              <a:t>or</a:t>
            </a:r>
            <a:r>
              <a:rPr lang="en-US" altLang="en-US" i="1" dirty="0"/>
              <a:t>    </a:t>
            </a:r>
            <a:r>
              <a:rPr lang="en-US" altLang="en-US" b="1" dirty="0"/>
              <a:t>null</a:t>
            </a:r>
            <a:r>
              <a:rPr lang="en-US" altLang="en-US" i="1" dirty="0"/>
              <a:t> = </a:t>
            </a:r>
            <a:r>
              <a:rPr lang="en-US" altLang="en-US" b="1" dirty="0"/>
              <a:t>null</a:t>
            </a:r>
            <a:endParaRPr lang="en-US" altLang="en-US" dirty="0"/>
          </a:p>
          <a:p>
            <a:r>
              <a:rPr lang="en-US" altLang="en-US" dirty="0"/>
              <a:t>The predicate in a </a:t>
            </a:r>
            <a:r>
              <a:rPr lang="en-US" altLang="en-US" b="1" dirty="0"/>
              <a:t>where</a:t>
            </a:r>
            <a:r>
              <a:rPr lang="en-US" altLang="en-US" dirty="0"/>
              <a:t> clause can involve Boolean operations (</a:t>
            </a:r>
            <a:r>
              <a:rPr lang="en-US" altLang="en-US" b="1" dirty="0"/>
              <a:t>and</a:t>
            </a:r>
            <a:r>
              <a:rPr lang="en-US" altLang="en-US" dirty="0"/>
              <a:t>, </a:t>
            </a:r>
            <a:r>
              <a:rPr lang="en-US" altLang="en-US" b="1" dirty="0"/>
              <a:t>or</a:t>
            </a:r>
            <a:r>
              <a:rPr lang="en-US" altLang="en-US" dirty="0"/>
              <a:t>, </a:t>
            </a:r>
            <a:r>
              <a:rPr lang="en-US" altLang="en-US" b="1" dirty="0"/>
              <a:t>not</a:t>
            </a:r>
            <a:r>
              <a:rPr lang="en-US" altLang="en-US" dirty="0"/>
              <a:t>); thus the definitions of the Boolean operations need to be  extended to deal with the value </a:t>
            </a:r>
            <a:r>
              <a:rPr lang="en-US" altLang="en-US" b="1" dirty="0"/>
              <a:t>unknown</a:t>
            </a:r>
            <a:r>
              <a:rPr lang="en-US" altLang="en-US" dirty="0"/>
              <a:t>.</a:t>
            </a:r>
          </a:p>
          <a:p>
            <a:pPr lvl="1"/>
            <a:r>
              <a:rPr lang="en-US" altLang="en-US" b="1" dirty="0"/>
              <a:t>and </a:t>
            </a:r>
            <a:r>
              <a:rPr lang="en-US" altLang="en-US" dirty="0"/>
              <a:t>:</a:t>
            </a:r>
            <a:r>
              <a:rPr lang="en-US" altLang="en-US" i="1" dirty="0"/>
              <a:t> (true</a:t>
            </a:r>
            <a:r>
              <a:rPr lang="en-US" altLang="en-US" b="1" dirty="0"/>
              <a:t> and </a:t>
            </a:r>
            <a:r>
              <a:rPr lang="en-US" altLang="en-US" i="1" dirty="0"/>
              <a:t>unknown)  = unknown,    </a:t>
            </a:r>
            <a:br>
              <a:rPr lang="en-US" altLang="en-US" i="1" dirty="0"/>
            </a:br>
            <a:r>
              <a:rPr lang="en-US" altLang="en-US" i="1" dirty="0"/>
              <a:t>          (false</a:t>
            </a:r>
            <a:r>
              <a:rPr lang="en-US" altLang="en-US" b="1" dirty="0"/>
              <a:t> and </a:t>
            </a:r>
            <a:r>
              <a:rPr lang="en-US" altLang="en-US" i="1" dirty="0"/>
              <a:t>unknown) = false,</a:t>
            </a:r>
            <a:br>
              <a:rPr lang="en-US" altLang="en-US" i="1" dirty="0"/>
            </a:br>
            <a:r>
              <a:rPr lang="en-US" altLang="en-US" i="1" dirty="0"/>
              <a:t>          (unknown </a:t>
            </a:r>
            <a:r>
              <a:rPr lang="en-US" altLang="en-US" b="1" dirty="0"/>
              <a:t>and</a:t>
            </a:r>
            <a:r>
              <a:rPr lang="en-US" altLang="en-US" i="1" dirty="0"/>
              <a:t> unknown) = unknown</a:t>
            </a:r>
            <a:endParaRPr lang="en-US" altLang="en-US" dirty="0"/>
          </a:p>
          <a:p>
            <a:pPr lvl="1"/>
            <a:r>
              <a:rPr lang="en-US" altLang="en-US" b="1" dirty="0"/>
              <a:t>or:    </a:t>
            </a:r>
            <a:r>
              <a:rPr lang="en-US" altLang="en-US" dirty="0"/>
              <a:t> (</a:t>
            </a:r>
            <a:r>
              <a:rPr lang="en-US" altLang="en-US" i="1" dirty="0"/>
              <a:t>unknown</a:t>
            </a:r>
            <a:r>
              <a:rPr lang="en-US" altLang="en-US" dirty="0"/>
              <a:t> </a:t>
            </a:r>
            <a:r>
              <a:rPr lang="en-US" altLang="en-US" b="1" dirty="0"/>
              <a:t>or</a:t>
            </a:r>
            <a:r>
              <a:rPr lang="en-US" altLang="en-US" dirty="0"/>
              <a:t> </a:t>
            </a:r>
            <a:r>
              <a:rPr lang="en-US" altLang="en-US" i="1" dirty="0"/>
              <a:t>true</a:t>
            </a:r>
            <a:r>
              <a:rPr lang="en-US" altLang="en-US" dirty="0"/>
              <a:t>)   = </a:t>
            </a:r>
            <a:r>
              <a:rPr lang="en-US" altLang="en-US" i="1" dirty="0"/>
              <a:t>true</a:t>
            </a:r>
            <a:r>
              <a:rPr lang="en-US" altLang="en-US" dirty="0"/>
              <a:t>,</a:t>
            </a:r>
            <a:br>
              <a:rPr lang="en-US" altLang="en-US" dirty="0"/>
            </a:br>
            <a:r>
              <a:rPr lang="en-US" altLang="en-US" dirty="0"/>
              <a:t>          (</a:t>
            </a:r>
            <a:r>
              <a:rPr lang="en-US" altLang="en-US" i="1" dirty="0"/>
              <a:t>unknown</a:t>
            </a:r>
            <a:r>
              <a:rPr lang="en-US" altLang="en-US" dirty="0"/>
              <a:t> </a:t>
            </a:r>
            <a:r>
              <a:rPr lang="en-US" altLang="en-US" b="1" dirty="0"/>
              <a:t>or</a:t>
            </a:r>
            <a:r>
              <a:rPr lang="en-US" altLang="en-US" dirty="0"/>
              <a:t> </a:t>
            </a:r>
            <a:r>
              <a:rPr lang="en-US" altLang="en-US" i="1" dirty="0"/>
              <a:t>false</a:t>
            </a:r>
            <a:r>
              <a:rPr lang="en-US" altLang="en-US" dirty="0"/>
              <a:t>)  = </a:t>
            </a:r>
            <a:r>
              <a:rPr lang="en-US" altLang="en-US" i="1" dirty="0"/>
              <a:t>unknown</a:t>
            </a:r>
            <a:br>
              <a:rPr lang="en-US" altLang="en-US" dirty="0"/>
            </a:br>
            <a:r>
              <a:rPr lang="en-US" altLang="en-US" dirty="0"/>
              <a:t>          (</a:t>
            </a:r>
            <a:r>
              <a:rPr lang="en-US" altLang="en-US" i="1" dirty="0"/>
              <a:t>unknown </a:t>
            </a:r>
            <a:r>
              <a:rPr lang="en-US" altLang="en-US" b="1" dirty="0"/>
              <a:t>or</a:t>
            </a:r>
            <a:r>
              <a:rPr lang="en-US" altLang="en-US" i="1" dirty="0"/>
              <a:t> unknown) = unknown</a:t>
            </a:r>
          </a:p>
          <a:p>
            <a:r>
              <a:rPr lang="en-US" altLang="en-US" dirty="0"/>
              <a:t>Result of </a:t>
            </a:r>
            <a:r>
              <a:rPr lang="en-US" altLang="en-US" b="1" dirty="0"/>
              <a:t>where </a:t>
            </a:r>
            <a:r>
              <a:rPr lang="en-US" altLang="en-US" dirty="0"/>
              <a:t>clause predicate is treated as </a:t>
            </a:r>
            <a:r>
              <a:rPr lang="en-US" altLang="en-US" i="1" dirty="0"/>
              <a:t>false </a:t>
            </a:r>
            <a:r>
              <a:rPr lang="en-US" altLang="en-US" dirty="0"/>
              <a:t>if it evaluates to </a:t>
            </a:r>
            <a:r>
              <a:rPr lang="en-US" altLang="en-US" i="1" dirty="0"/>
              <a:t>unknown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81124705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946" name="Rectangle 2"/>
          <p:cNvSpPr>
            <a:spLocks noGrp="1" noChangeArrowheads="1"/>
          </p:cNvSpPr>
          <p:nvPr>
            <p:ph type="title"/>
          </p:nvPr>
        </p:nvSpPr>
        <p:spPr>
          <a:xfrm>
            <a:off x="1825229" y="84535"/>
            <a:ext cx="6057900" cy="457200"/>
          </a:xfrm>
        </p:spPr>
        <p:txBody>
          <a:bodyPr/>
          <a:lstStyle/>
          <a:p>
            <a:r>
              <a:rPr lang="en-US" altLang="en-US" dirty="0"/>
              <a:t>Modification of the Database</a:t>
            </a:r>
          </a:p>
        </p:txBody>
      </p:sp>
      <p:sp>
        <p:nvSpPr>
          <p:cNvPr id="6144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22268" y="858915"/>
            <a:ext cx="5565501" cy="2350630"/>
          </a:xfrm>
        </p:spPr>
        <p:txBody>
          <a:bodyPr/>
          <a:lstStyle/>
          <a:p>
            <a:pPr>
              <a:tabLst>
                <a:tab pos="1239441" algn="l"/>
                <a:tab pos="1975247" algn="l"/>
              </a:tabLst>
            </a:pPr>
            <a:r>
              <a:rPr lang="en-US" altLang="en-US" dirty="0"/>
              <a:t>Deletion of tuples from a given relation.</a:t>
            </a:r>
            <a:endParaRPr lang="en-US" altLang="en-US" dirty="0">
              <a:latin typeface="Century Gothic" panose="020B0502020202020204" pitchFamily="34" charset="0"/>
            </a:endParaRPr>
          </a:p>
          <a:p>
            <a:pPr>
              <a:tabLst>
                <a:tab pos="1239441" algn="l"/>
                <a:tab pos="1975247" algn="l"/>
              </a:tabLst>
            </a:pPr>
            <a:r>
              <a:rPr lang="en-US" altLang="en-US" dirty="0"/>
              <a:t>Insertion of new tuples into a given relation</a:t>
            </a:r>
          </a:p>
          <a:p>
            <a:pPr>
              <a:tabLst>
                <a:tab pos="1239441" algn="l"/>
                <a:tab pos="1975247" algn="l"/>
              </a:tabLst>
            </a:pPr>
            <a:r>
              <a:rPr lang="en-US" altLang="en-US" dirty="0"/>
              <a:t>Updating of values in some tuples in a given relation</a:t>
            </a:r>
          </a:p>
        </p:txBody>
      </p:sp>
    </p:spTree>
    <p:extLst>
      <p:ext uri="{BB962C8B-B14F-4D97-AF65-F5344CB8AC3E}">
        <p14:creationId xmlns:p14="http://schemas.microsoft.com/office/powerpoint/2010/main" val="347782919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62" name="Rectangle 2"/>
          <p:cNvSpPr>
            <a:spLocks noGrp="1" noChangeArrowheads="1"/>
          </p:cNvSpPr>
          <p:nvPr>
            <p:ph type="title"/>
          </p:nvPr>
        </p:nvSpPr>
        <p:spPr>
          <a:xfrm>
            <a:off x="1825229" y="125588"/>
            <a:ext cx="6057900" cy="457200"/>
          </a:xfrm>
        </p:spPr>
        <p:txBody>
          <a:bodyPr/>
          <a:lstStyle/>
          <a:p>
            <a:r>
              <a:rPr lang="en-US" altLang="en-US" dirty="0"/>
              <a:t>Deletion</a:t>
            </a:r>
          </a:p>
        </p:txBody>
      </p:sp>
      <p:sp>
        <p:nvSpPr>
          <p:cNvPr id="6246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28927" y="857298"/>
            <a:ext cx="5726097" cy="3881438"/>
          </a:xfrm>
        </p:spPr>
        <p:txBody>
          <a:bodyPr/>
          <a:lstStyle/>
          <a:p>
            <a:pPr>
              <a:tabLst>
                <a:tab pos="1239441" algn="l"/>
                <a:tab pos="1975247" algn="l"/>
              </a:tabLst>
            </a:pPr>
            <a:r>
              <a:rPr lang="en-US" altLang="en-US" dirty="0"/>
              <a:t>Delete all instructors</a:t>
            </a:r>
          </a:p>
          <a:p>
            <a:pPr>
              <a:buNone/>
              <a:tabLst>
                <a:tab pos="1239441" algn="l"/>
                <a:tab pos="1975247" algn="l"/>
              </a:tabLst>
            </a:pPr>
            <a:r>
              <a:rPr lang="en-US" altLang="en-US" dirty="0"/>
              <a:t>		</a:t>
            </a:r>
            <a:r>
              <a:rPr lang="en-US" altLang="en-US" b="1" dirty="0"/>
              <a:t>delete from </a:t>
            </a:r>
            <a:r>
              <a:rPr lang="en-US" altLang="en-US" i="1" dirty="0"/>
              <a:t>instructor</a:t>
            </a:r>
            <a:r>
              <a:rPr lang="en-US" altLang="en-US" dirty="0">
                <a:latin typeface="Century Gothic" panose="020B0502020202020204" pitchFamily="34" charset="0"/>
              </a:rPr>
              <a:t> </a:t>
            </a:r>
          </a:p>
          <a:p>
            <a:pPr>
              <a:buNone/>
              <a:tabLst>
                <a:tab pos="1239441" algn="l"/>
                <a:tab pos="1975247" algn="l"/>
              </a:tabLst>
            </a:pPr>
            <a:endParaRPr lang="en-US" altLang="en-US" sz="600" dirty="0">
              <a:latin typeface="Century Gothic" panose="020B0502020202020204" pitchFamily="34" charset="0"/>
            </a:endParaRPr>
          </a:p>
          <a:p>
            <a:pPr>
              <a:tabLst>
                <a:tab pos="1239441" algn="l"/>
                <a:tab pos="1975247" algn="l"/>
              </a:tabLst>
            </a:pPr>
            <a:r>
              <a:rPr lang="en-US" altLang="en-US" dirty="0"/>
              <a:t>Delete all instructors from the Finance department</a:t>
            </a:r>
            <a:br>
              <a:rPr lang="en-US" altLang="en-US" dirty="0"/>
            </a:br>
            <a:r>
              <a:rPr lang="en-US" altLang="en-US" dirty="0"/>
              <a:t>                     </a:t>
            </a:r>
            <a:r>
              <a:rPr lang="en-US" altLang="en-US" b="1" dirty="0"/>
              <a:t>delete from </a:t>
            </a:r>
            <a:r>
              <a:rPr lang="en-US" altLang="en-US" i="1" dirty="0"/>
              <a:t>instructor</a:t>
            </a:r>
            <a:br>
              <a:rPr lang="en-US" altLang="en-US" i="1" dirty="0"/>
            </a:br>
            <a:r>
              <a:rPr lang="en-US" altLang="en-US" i="1" dirty="0"/>
              <a:t>                     </a:t>
            </a:r>
            <a:r>
              <a:rPr lang="en-US" altLang="en-US" b="1" dirty="0"/>
              <a:t>where </a:t>
            </a:r>
            <a:r>
              <a:rPr lang="en-US" altLang="en-US" i="1" dirty="0" err="1"/>
              <a:t>dept_name</a:t>
            </a:r>
            <a:r>
              <a:rPr lang="en-US" altLang="en-US" dirty="0"/>
              <a:t>= 'Finance’;</a:t>
            </a:r>
          </a:p>
          <a:p>
            <a:pPr>
              <a:buNone/>
              <a:tabLst>
                <a:tab pos="1239441" algn="l"/>
                <a:tab pos="1975247" algn="l"/>
              </a:tabLst>
            </a:pPr>
            <a:r>
              <a:rPr lang="en-US" altLang="en-US" sz="600" dirty="0"/>
              <a:t> </a:t>
            </a:r>
          </a:p>
          <a:p>
            <a:pPr>
              <a:tabLst>
                <a:tab pos="1239441" algn="l"/>
                <a:tab pos="1975247" algn="l"/>
              </a:tabLst>
            </a:pPr>
            <a:r>
              <a:rPr lang="en-US" altLang="en-US" i="1" dirty="0"/>
              <a:t>Delete all tuples in the instructor relation for those instructors associated with a department located in the Watson building.</a:t>
            </a:r>
          </a:p>
          <a:p>
            <a:pPr>
              <a:buNone/>
              <a:tabLst>
                <a:tab pos="1239441" algn="l"/>
                <a:tab pos="1975247" algn="l"/>
              </a:tabLst>
            </a:pPr>
            <a:r>
              <a:rPr lang="en-US" altLang="en-US" b="1" dirty="0"/>
              <a:t>	                     delete from </a:t>
            </a:r>
            <a:r>
              <a:rPr lang="en-US" altLang="en-US" i="1" dirty="0"/>
              <a:t>instructor</a:t>
            </a:r>
            <a:br>
              <a:rPr lang="en-US" altLang="en-US" i="1" dirty="0"/>
            </a:br>
            <a:r>
              <a:rPr lang="en-US" altLang="en-US" i="1" dirty="0"/>
              <a:t>                     </a:t>
            </a:r>
            <a:r>
              <a:rPr lang="en-US" altLang="en-US" b="1" dirty="0"/>
              <a:t>where </a:t>
            </a:r>
            <a:r>
              <a:rPr lang="en-US" altLang="en-US" i="1" dirty="0"/>
              <a:t>dept name </a:t>
            </a:r>
            <a:r>
              <a:rPr lang="en-US" altLang="en-US" b="1" dirty="0"/>
              <a:t>in </a:t>
            </a:r>
            <a:r>
              <a:rPr lang="en-US" altLang="en-US" dirty="0"/>
              <a:t>(</a:t>
            </a:r>
            <a:r>
              <a:rPr lang="en-US" altLang="en-US" b="1" dirty="0"/>
              <a:t>select </a:t>
            </a:r>
            <a:r>
              <a:rPr lang="en-US" altLang="en-US" i="1" dirty="0"/>
              <a:t>dept name</a:t>
            </a:r>
            <a:br>
              <a:rPr lang="en-US" altLang="en-US" i="1" dirty="0"/>
            </a:br>
            <a:r>
              <a:rPr lang="en-US" altLang="en-US" i="1" dirty="0"/>
              <a:t>                                                        </a:t>
            </a:r>
            <a:r>
              <a:rPr lang="en-US" altLang="en-US" b="1" dirty="0"/>
              <a:t>from </a:t>
            </a:r>
            <a:r>
              <a:rPr lang="en-US" altLang="en-US" i="1" dirty="0"/>
              <a:t>department</a:t>
            </a:r>
            <a:br>
              <a:rPr lang="en-US" altLang="en-US" i="1" dirty="0"/>
            </a:br>
            <a:r>
              <a:rPr lang="en-US" altLang="en-US" i="1" dirty="0"/>
              <a:t>                                                        </a:t>
            </a:r>
            <a:r>
              <a:rPr lang="en-US" altLang="en-US" b="1" dirty="0"/>
              <a:t>where </a:t>
            </a:r>
            <a:r>
              <a:rPr lang="en-US" altLang="en-US" i="1" dirty="0"/>
              <a:t>building </a:t>
            </a:r>
            <a:r>
              <a:rPr lang="en-US" altLang="en-US" dirty="0"/>
              <a:t>= 'Watson');</a:t>
            </a:r>
          </a:p>
          <a:p>
            <a:pPr>
              <a:tabLst>
                <a:tab pos="1239441" algn="l"/>
                <a:tab pos="1975247" algn="l"/>
              </a:tabLst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89967967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9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Deletion (Cont.)</a:t>
            </a:r>
          </a:p>
        </p:txBody>
      </p:sp>
      <p:sp>
        <p:nvSpPr>
          <p:cNvPr id="6349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23104"/>
            <a:ext cx="5906834" cy="610790"/>
          </a:xfrm>
        </p:spPr>
        <p:txBody>
          <a:bodyPr/>
          <a:lstStyle/>
          <a:p>
            <a:pPr>
              <a:tabLst>
                <a:tab pos="1027510" algn="l"/>
                <a:tab pos="2355056" algn="l"/>
              </a:tabLst>
            </a:pPr>
            <a:r>
              <a:rPr lang="en-US" altLang="en-US" dirty="0"/>
              <a:t>Delete all instructors whose salary is less than the average salary of instructors</a:t>
            </a:r>
          </a:p>
          <a:p>
            <a:pPr>
              <a:tabLst>
                <a:tab pos="1027510" algn="l"/>
                <a:tab pos="2355056" algn="l"/>
              </a:tabLst>
            </a:pPr>
            <a:endParaRPr lang="en-US" altLang="en-US" dirty="0"/>
          </a:p>
          <a:p>
            <a:pPr>
              <a:tabLst>
                <a:tab pos="1027510" algn="l"/>
                <a:tab pos="2355056" algn="l"/>
              </a:tabLst>
            </a:pPr>
            <a:endParaRPr lang="en-US" altLang="en-US" dirty="0"/>
          </a:p>
          <a:p>
            <a:pPr>
              <a:tabLst>
                <a:tab pos="1027510" algn="l"/>
                <a:tab pos="2355056" algn="l"/>
              </a:tabLst>
            </a:pPr>
            <a:endParaRPr lang="en-US" altLang="en-US" dirty="0"/>
          </a:p>
          <a:p>
            <a:pPr lvl="1">
              <a:tabLst>
                <a:tab pos="1027510" algn="l"/>
                <a:tab pos="2355056" algn="l"/>
              </a:tabLst>
            </a:pPr>
            <a:r>
              <a:rPr lang="en-US" altLang="en-US" dirty="0"/>
              <a:t>Problem:  as we delete tuples from </a:t>
            </a:r>
            <a:r>
              <a:rPr lang="en-US" altLang="en-US" i="1" dirty="0"/>
              <a:t>instructor</a:t>
            </a:r>
            <a:r>
              <a:rPr lang="en-US" altLang="en-US" dirty="0"/>
              <a:t>, the average salary changes</a:t>
            </a:r>
          </a:p>
          <a:p>
            <a:pPr lvl="1">
              <a:tabLst>
                <a:tab pos="1027510" algn="l"/>
                <a:tab pos="2355056" algn="l"/>
              </a:tabLst>
            </a:pPr>
            <a:r>
              <a:rPr lang="en-US" altLang="en-US" dirty="0"/>
              <a:t>Solution used in SQL:</a:t>
            </a:r>
          </a:p>
          <a:p>
            <a:pPr marL="900113" lvl="2" indent="-257175">
              <a:buFont typeface="+mj-lt"/>
              <a:buAutoNum type="arabicPeriod"/>
              <a:tabLst>
                <a:tab pos="1027510" algn="l"/>
                <a:tab pos="2355056" algn="l"/>
              </a:tabLst>
            </a:pPr>
            <a:r>
              <a:rPr lang="en-US" altLang="en-US" dirty="0"/>
              <a:t>First, compute </a:t>
            </a:r>
            <a:r>
              <a:rPr lang="en-US" altLang="en-US" b="1" dirty="0" err="1"/>
              <a:t>avg</a:t>
            </a:r>
            <a:r>
              <a:rPr lang="en-US" altLang="en-US" dirty="0"/>
              <a:t> (salary) and find all tuples to delete</a:t>
            </a:r>
          </a:p>
          <a:p>
            <a:pPr marL="900113" lvl="2" indent="-257175">
              <a:buFont typeface="+mj-lt"/>
              <a:buAutoNum type="arabicPeriod"/>
              <a:tabLst>
                <a:tab pos="1027510" algn="l"/>
                <a:tab pos="2355056" algn="l"/>
              </a:tabLst>
            </a:pPr>
            <a:r>
              <a:rPr lang="en-US" altLang="en-US" dirty="0"/>
              <a:t>Next, delete all tuples found above (without recomputing </a:t>
            </a:r>
            <a:r>
              <a:rPr lang="en-US" altLang="en-US" b="1" dirty="0" err="1"/>
              <a:t>avg</a:t>
            </a:r>
            <a:r>
              <a:rPr lang="en-US" altLang="en-US" dirty="0"/>
              <a:t> or retesting the tuples)</a:t>
            </a:r>
          </a:p>
          <a:p>
            <a:pPr lvl="1">
              <a:tabLst>
                <a:tab pos="1027510" algn="l"/>
                <a:tab pos="2355056" algn="l"/>
              </a:tabLst>
            </a:pPr>
            <a:endParaRPr lang="en-US" altLang="en-US" dirty="0"/>
          </a:p>
        </p:txBody>
      </p:sp>
      <p:sp>
        <p:nvSpPr>
          <p:cNvPr id="63491" name="Text Box 4"/>
          <p:cNvSpPr txBox="1">
            <a:spLocks noChangeArrowheads="1"/>
          </p:cNvSpPr>
          <p:nvPr/>
        </p:nvSpPr>
        <p:spPr bwMode="auto">
          <a:xfrm>
            <a:off x="2288219" y="1269302"/>
            <a:ext cx="4789238" cy="6809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defTabSz="685800"/>
            <a:r>
              <a:rPr kumimoji="1" lang="en-US" altLang="en-US" sz="1275" b="1" dirty="0">
                <a:solidFill>
                  <a:srgbClr val="000000"/>
                </a:solidFill>
              </a:rPr>
              <a:t>delete from </a:t>
            </a:r>
            <a:r>
              <a:rPr kumimoji="1" lang="en-US" altLang="en-US" sz="1275" i="1" dirty="0">
                <a:solidFill>
                  <a:srgbClr val="000000"/>
                </a:solidFill>
              </a:rPr>
              <a:t>instructor</a:t>
            </a:r>
          </a:p>
          <a:p>
            <a:pPr defTabSz="685800"/>
            <a:r>
              <a:rPr kumimoji="1" lang="en-US" altLang="en-US" sz="1275" b="1" dirty="0">
                <a:solidFill>
                  <a:srgbClr val="000000"/>
                </a:solidFill>
              </a:rPr>
              <a:t>where </a:t>
            </a:r>
            <a:r>
              <a:rPr kumimoji="1" lang="en-US" altLang="en-US" sz="1275" i="1" dirty="0">
                <a:solidFill>
                  <a:srgbClr val="000000"/>
                </a:solidFill>
              </a:rPr>
              <a:t>salary </a:t>
            </a:r>
            <a:r>
              <a:rPr kumimoji="1" lang="en-US" altLang="en-US" sz="1275" dirty="0">
                <a:solidFill>
                  <a:srgbClr val="000000"/>
                </a:solidFill>
              </a:rPr>
              <a:t>&lt; (</a:t>
            </a:r>
            <a:r>
              <a:rPr kumimoji="1" lang="en-US" altLang="en-US" sz="1275" b="1" dirty="0">
                <a:solidFill>
                  <a:srgbClr val="000000"/>
                </a:solidFill>
              </a:rPr>
              <a:t>select </a:t>
            </a:r>
            <a:r>
              <a:rPr kumimoji="1" lang="en-US" altLang="en-US" sz="1275" b="1" dirty="0" err="1">
                <a:solidFill>
                  <a:srgbClr val="000000"/>
                </a:solidFill>
              </a:rPr>
              <a:t>avg</a:t>
            </a:r>
            <a:r>
              <a:rPr kumimoji="1" lang="en-US" altLang="en-US" sz="1275" b="1" dirty="0">
                <a:solidFill>
                  <a:srgbClr val="000000"/>
                </a:solidFill>
              </a:rPr>
              <a:t> </a:t>
            </a:r>
            <a:r>
              <a:rPr kumimoji="1" lang="en-US" altLang="en-US" sz="1275" dirty="0">
                <a:solidFill>
                  <a:srgbClr val="000000"/>
                </a:solidFill>
              </a:rPr>
              <a:t>(</a:t>
            </a:r>
            <a:r>
              <a:rPr kumimoji="1" lang="en-US" altLang="en-US" sz="1275" i="1" dirty="0">
                <a:solidFill>
                  <a:srgbClr val="000000"/>
                </a:solidFill>
              </a:rPr>
              <a:t>salary</a:t>
            </a:r>
            <a:r>
              <a:rPr kumimoji="1" lang="en-US" altLang="en-US" sz="1275" dirty="0">
                <a:solidFill>
                  <a:srgbClr val="000000"/>
                </a:solidFill>
              </a:rPr>
              <a:t>) </a:t>
            </a:r>
          </a:p>
          <a:p>
            <a:pPr defTabSz="685800"/>
            <a:r>
              <a:rPr kumimoji="1" lang="en-US" altLang="en-US" sz="1275" b="1" dirty="0">
                <a:solidFill>
                  <a:srgbClr val="000000"/>
                </a:solidFill>
              </a:rPr>
              <a:t>                           from </a:t>
            </a:r>
            <a:r>
              <a:rPr kumimoji="1" lang="en-US" altLang="en-US" sz="1275" i="1" dirty="0">
                <a:solidFill>
                  <a:srgbClr val="000000"/>
                </a:solidFill>
              </a:rPr>
              <a:t>instructor</a:t>
            </a:r>
            <a:r>
              <a:rPr kumimoji="1" lang="en-US" altLang="en-US" sz="1275" dirty="0">
                <a:solidFill>
                  <a:srgbClr val="000000"/>
                </a:solidFill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413366961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42" name="Rectangle 2"/>
          <p:cNvSpPr>
            <a:spLocks noGrp="1" noChangeArrowheads="1"/>
          </p:cNvSpPr>
          <p:nvPr>
            <p:ph type="title"/>
          </p:nvPr>
        </p:nvSpPr>
        <p:spPr>
          <a:xfrm>
            <a:off x="1870472" y="208360"/>
            <a:ext cx="6057900" cy="342900"/>
          </a:xfrm>
        </p:spPr>
        <p:txBody>
          <a:bodyPr/>
          <a:lstStyle/>
          <a:p>
            <a:r>
              <a:rPr lang="en-US" altLang="en-US" dirty="0"/>
              <a:t>Insertion</a:t>
            </a:r>
          </a:p>
        </p:txBody>
      </p:sp>
      <p:sp>
        <p:nvSpPr>
          <p:cNvPr id="6451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22269" y="851559"/>
            <a:ext cx="5739414" cy="3440382"/>
          </a:xfrm>
        </p:spPr>
        <p:txBody>
          <a:bodyPr/>
          <a:lstStyle/>
          <a:p>
            <a:pPr>
              <a:tabLst>
                <a:tab pos="903685" algn="l"/>
                <a:tab pos="1418035" algn="l"/>
              </a:tabLst>
            </a:pPr>
            <a:r>
              <a:rPr lang="en-US" altLang="en-US" dirty="0"/>
              <a:t>Add a new tuple to </a:t>
            </a:r>
            <a:r>
              <a:rPr lang="en-US" altLang="en-US" i="1" dirty="0"/>
              <a:t>course</a:t>
            </a:r>
          </a:p>
          <a:p>
            <a:pPr>
              <a:buNone/>
              <a:tabLst>
                <a:tab pos="903685" algn="l"/>
                <a:tab pos="1418035" algn="l"/>
              </a:tabLst>
            </a:pPr>
            <a:r>
              <a:rPr lang="en-US" altLang="en-US" b="1" dirty="0"/>
              <a:t>	      insert into </a:t>
            </a:r>
            <a:r>
              <a:rPr lang="en-US" altLang="en-US" i="1" dirty="0"/>
              <a:t>course</a:t>
            </a:r>
            <a:br>
              <a:rPr lang="en-US" altLang="en-US" i="1" dirty="0"/>
            </a:br>
            <a:r>
              <a:rPr lang="en-US" altLang="en-US" i="1" dirty="0"/>
              <a:t>             </a:t>
            </a:r>
            <a:r>
              <a:rPr lang="en-US" altLang="en-US" b="1" dirty="0"/>
              <a:t>values </a:t>
            </a:r>
            <a:r>
              <a:rPr lang="en-US" altLang="en-US" dirty="0"/>
              <a:t>('CS-437', 'Database Systems', 'Comp. Sci.', 4);</a:t>
            </a:r>
          </a:p>
          <a:p>
            <a:pPr>
              <a:buNone/>
              <a:tabLst>
                <a:tab pos="903685" algn="l"/>
                <a:tab pos="1418035" algn="l"/>
              </a:tabLst>
            </a:pPr>
            <a:r>
              <a:rPr lang="en-US" altLang="en-US" sz="600" dirty="0"/>
              <a:t> </a:t>
            </a:r>
          </a:p>
          <a:p>
            <a:pPr>
              <a:tabLst>
                <a:tab pos="903685" algn="l"/>
                <a:tab pos="1418035" algn="l"/>
              </a:tabLst>
            </a:pPr>
            <a:r>
              <a:rPr lang="en-US" altLang="en-US" dirty="0"/>
              <a:t>or equivalently</a:t>
            </a:r>
            <a:br>
              <a:rPr lang="en-US" altLang="en-US" dirty="0"/>
            </a:br>
            <a:r>
              <a:rPr lang="en-US" altLang="en-US" sz="600" dirty="0"/>
              <a:t> </a:t>
            </a:r>
          </a:p>
          <a:p>
            <a:pPr>
              <a:buNone/>
              <a:tabLst>
                <a:tab pos="903685" algn="l"/>
                <a:tab pos="1418035" algn="l"/>
              </a:tabLst>
            </a:pPr>
            <a:r>
              <a:rPr lang="en-US" altLang="en-US" dirty="0"/>
              <a:t>           </a:t>
            </a:r>
            <a:r>
              <a:rPr lang="en-US" altLang="en-US" b="1" dirty="0"/>
              <a:t>insert into </a:t>
            </a:r>
            <a:r>
              <a:rPr lang="en-US" altLang="en-US" i="1" dirty="0"/>
              <a:t>course </a:t>
            </a:r>
            <a:r>
              <a:rPr lang="en-US" altLang="en-US" dirty="0"/>
              <a:t>(</a:t>
            </a:r>
            <a:r>
              <a:rPr lang="en-US" altLang="en-US" i="1" dirty="0" err="1"/>
              <a:t>course_id</a:t>
            </a:r>
            <a:r>
              <a:rPr lang="en-US" altLang="en-US" dirty="0"/>
              <a:t>, </a:t>
            </a:r>
            <a:r>
              <a:rPr lang="en-US" altLang="en-US" i="1" dirty="0"/>
              <a:t>title</a:t>
            </a:r>
            <a:r>
              <a:rPr lang="en-US" altLang="en-US" dirty="0"/>
              <a:t>, </a:t>
            </a:r>
            <a:r>
              <a:rPr lang="en-US" altLang="en-US" i="1" dirty="0" err="1"/>
              <a:t>dept_name</a:t>
            </a:r>
            <a:r>
              <a:rPr lang="en-US" altLang="en-US" dirty="0"/>
              <a:t>, </a:t>
            </a:r>
            <a:r>
              <a:rPr lang="en-US" altLang="en-US" i="1" dirty="0"/>
              <a:t>credits</a:t>
            </a:r>
            <a:r>
              <a:rPr lang="en-US" altLang="en-US" dirty="0"/>
              <a:t>)</a:t>
            </a:r>
            <a:br>
              <a:rPr lang="en-US" altLang="en-US" dirty="0"/>
            </a:br>
            <a:r>
              <a:rPr lang="en-US" altLang="en-US" dirty="0"/>
              <a:t>             </a:t>
            </a:r>
            <a:r>
              <a:rPr lang="en-US" altLang="en-US" b="1" dirty="0"/>
              <a:t>values </a:t>
            </a:r>
            <a:r>
              <a:rPr lang="en-US" altLang="en-US" dirty="0"/>
              <a:t>('CS-437', 'Database Systems', 'Comp. Sci.', 4);</a:t>
            </a:r>
          </a:p>
          <a:p>
            <a:pPr>
              <a:buNone/>
              <a:tabLst>
                <a:tab pos="903685" algn="l"/>
                <a:tab pos="1418035" algn="l"/>
              </a:tabLst>
            </a:pPr>
            <a:r>
              <a:rPr lang="en-US" altLang="en-US" sz="600" dirty="0"/>
              <a:t> </a:t>
            </a:r>
          </a:p>
          <a:p>
            <a:pPr>
              <a:tabLst>
                <a:tab pos="903685" algn="l"/>
                <a:tab pos="1418035" algn="l"/>
              </a:tabLst>
            </a:pPr>
            <a:r>
              <a:rPr lang="en-US" altLang="en-US" dirty="0"/>
              <a:t>Add a new tuple to </a:t>
            </a:r>
            <a:r>
              <a:rPr lang="en-US" altLang="en-US" i="1" dirty="0"/>
              <a:t>student  </a:t>
            </a:r>
            <a:r>
              <a:rPr lang="en-US" altLang="en-US" dirty="0"/>
              <a:t>with </a:t>
            </a:r>
            <a:r>
              <a:rPr lang="en-US" altLang="en-US" i="1" dirty="0"/>
              <a:t>tot_creds </a:t>
            </a:r>
            <a:r>
              <a:rPr lang="en-US" altLang="en-US" dirty="0"/>
              <a:t>set to null</a:t>
            </a:r>
          </a:p>
          <a:p>
            <a:pPr>
              <a:buNone/>
              <a:tabLst>
                <a:tab pos="903685" algn="l"/>
                <a:tab pos="1418035" algn="l"/>
              </a:tabLst>
            </a:pPr>
            <a:r>
              <a:rPr lang="en-US" altLang="en-US" b="1" dirty="0"/>
              <a:t>	      insert into </a:t>
            </a:r>
            <a:r>
              <a:rPr lang="en-US" altLang="en-US" i="1" dirty="0"/>
              <a:t>student</a:t>
            </a:r>
            <a:br>
              <a:rPr lang="en-US" altLang="en-US" i="1" dirty="0"/>
            </a:br>
            <a:r>
              <a:rPr lang="en-US" altLang="en-US" i="1" dirty="0"/>
              <a:t>             </a:t>
            </a:r>
            <a:r>
              <a:rPr lang="en-US" altLang="en-US" b="1" dirty="0"/>
              <a:t>values </a:t>
            </a:r>
            <a:r>
              <a:rPr lang="en-US" altLang="en-US" dirty="0"/>
              <a:t>('3003', 'Green', 'Finance', </a:t>
            </a:r>
            <a:r>
              <a:rPr lang="en-US" altLang="en-US" i="1" dirty="0"/>
              <a:t>null</a:t>
            </a:r>
            <a:r>
              <a:rPr lang="en-US" altLang="en-US" dirty="0"/>
              <a:t>);</a:t>
            </a:r>
          </a:p>
          <a:p>
            <a:pPr>
              <a:buNone/>
              <a:tabLst>
                <a:tab pos="903685" algn="l"/>
                <a:tab pos="1418035" algn="l"/>
              </a:tabLst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56042860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090" name="Rectangle 2"/>
          <p:cNvSpPr>
            <a:spLocks noGrp="1" noChangeArrowheads="1"/>
          </p:cNvSpPr>
          <p:nvPr>
            <p:ph type="title"/>
          </p:nvPr>
        </p:nvSpPr>
        <p:spPr>
          <a:xfrm>
            <a:off x="1809750" y="184547"/>
            <a:ext cx="6043613" cy="342900"/>
          </a:xfrm>
        </p:spPr>
        <p:txBody>
          <a:bodyPr/>
          <a:lstStyle/>
          <a:p>
            <a:r>
              <a:rPr lang="en-US" altLang="en-US" dirty="0"/>
              <a:t>Insertion (Cont.)</a:t>
            </a:r>
          </a:p>
        </p:txBody>
      </p:sp>
      <p:sp>
        <p:nvSpPr>
          <p:cNvPr id="6553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35585" y="829866"/>
            <a:ext cx="5671055" cy="3806142"/>
          </a:xfrm>
        </p:spPr>
        <p:txBody>
          <a:bodyPr/>
          <a:lstStyle/>
          <a:p>
            <a:pPr>
              <a:tabLst>
                <a:tab pos="681038" algn="l"/>
              </a:tabLst>
            </a:pPr>
            <a:r>
              <a:rPr lang="en-US" altLang="en-US" dirty="0"/>
              <a:t>Make each student in the Music department who has earned more than 144 credit hours an instructor in the Music department with a salary of  $18,000.</a:t>
            </a:r>
          </a:p>
          <a:p>
            <a:pPr>
              <a:buNone/>
              <a:tabLst>
                <a:tab pos="681038" algn="l"/>
              </a:tabLst>
            </a:pPr>
            <a:r>
              <a:rPr lang="en-US" altLang="en-US" dirty="0"/>
              <a:t>	    </a:t>
            </a:r>
            <a:r>
              <a:rPr lang="en-US" altLang="en-US" b="1" dirty="0"/>
              <a:t>insert into </a:t>
            </a:r>
            <a:r>
              <a:rPr lang="en-US" altLang="en-US" i="1" dirty="0"/>
              <a:t>instructor</a:t>
            </a:r>
            <a:br>
              <a:rPr lang="en-US" altLang="en-US" i="1" dirty="0"/>
            </a:br>
            <a:r>
              <a:rPr lang="en-US" altLang="en-US" i="1" dirty="0"/>
              <a:t>	</a:t>
            </a:r>
            <a:r>
              <a:rPr lang="en-US" altLang="en-US" b="1" dirty="0"/>
              <a:t>select </a:t>
            </a:r>
            <a:r>
              <a:rPr lang="en-US" altLang="en-US" i="1" dirty="0"/>
              <a:t>ID, name, dept_name, 18000</a:t>
            </a:r>
            <a:br>
              <a:rPr lang="en-US" altLang="en-US" i="1" dirty="0"/>
            </a:br>
            <a:r>
              <a:rPr lang="en-US" altLang="en-US" i="1" dirty="0"/>
              <a:t>         </a:t>
            </a:r>
            <a:r>
              <a:rPr lang="en-US" altLang="en-US" b="1" dirty="0"/>
              <a:t>from </a:t>
            </a:r>
            <a:r>
              <a:rPr lang="en-US" altLang="en-US" i="1" dirty="0"/>
              <a:t>  student </a:t>
            </a:r>
            <a:br>
              <a:rPr lang="en-US" altLang="en-US" i="1" dirty="0"/>
            </a:br>
            <a:r>
              <a:rPr lang="en-US" altLang="en-US" i="1" dirty="0"/>
              <a:t>         </a:t>
            </a:r>
            <a:r>
              <a:rPr lang="en-US" altLang="en-US" b="1" dirty="0"/>
              <a:t>where </a:t>
            </a:r>
            <a:r>
              <a:rPr lang="en-US" altLang="en-US" i="1" dirty="0"/>
              <a:t>  dept_name = '</a:t>
            </a:r>
            <a:r>
              <a:rPr lang="en-US" altLang="en-US" dirty="0"/>
              <a:t>Music' </a:t>
            </a:r>
            <a:r>
              <a:rPr lang="en-US" altLang="en-US" b="1" dirty="0"/>
              <a:t>and </a:t>
            </a:r>
            <a:r>
              <a:rPr lang="en-US" altLang="en-US" i="1" dirty="0" err="1"/>
              <a:t>total_cred</a:t>
            </a:r>
            <a:r>
              <a:rPr lang="en-US" altLang="en-US" b="1" dirty="0"/>
              <a:t> </a:t>
            </a:r>
            <a:r>
              <a:rPr lang="en-US" altLang="en-US" dirty="0"/>
              <a:t>&gt;</a:t>
            </a:r>
            <a:r>
              <a:rPr lang="en-US" altLang="en-US" b="1" dirty="0"/>
              <a:t> </a:t>
            </a:r>
            <a:r>
              <a:rPr lang="en-US" altLang="en-US" dirty="0"/>
              <a:t>144;</a:t>
            </a:r>
            <a:endParaRPr lang="en-US" altLang="en-US" i="1" dirty="0"/>
          </a:p>
          <a:p>
            <a:pPr>
              <a:buNone/>
              <a:tabLst>
                <a:tab pos="681038" algn="l"/>
              </a:tabLst>
            </a:pPr>
            <a:r>
              <a:rPr lang="en-US" altLang="en-US" sz="600" i="1" dirty="0"/>
              <a:t> </a:t>
            </a:r>
          </a:p>
          <a:p>
            <a:pPr>
              <a:tabLst>
                <a:tab pos="681038" algn="l"/>
              </a:tabLst>
            </a:pPr>
            <a:r>
              <a:rPr lang="en-US" altLang="en-US" dirty="0"/>
              <a:t>The </a:t>
            </a:r>
            <a:r>
              <a:rPr lang="en-US" altLang="en-US" b="1" dirty="0"/>
              <a:t>select from where</a:t>
            </a:r>
            <a:r>
              <a:rPr lang="en-US" altLang="en-US" dirty="0"/>
              <a:t> statement is evaluated fully before any of its results are inserted into the relation.  </a:t>
            </a:r>
          </a:p>
          <a:p>
            <a:pPr>
              <a:buNone/>
              <a:tabLst>
                <a:tab pos="681038" algn="l"/>
              </a:tabLst>
            </a:pPr>
            <a:r>
              <a:rPr lang="en-US" altLang="en-US" dirty="0"/>
              <a:t>     Otherwise queries like</a:t>
            </a:r>
          </a:p>
          <a:p>
            <a:pPr>
              <a:buNone/>
              <a:tabLst>
                <a:tab pos="681038" algn="l"/>
              </a:tabLst>
            </a:pPr>
            <a:r>
              <a:rPr lang="en-US" altLang="en-US" dirty="0"/>
              <a:t>       	</a:t>
            </a:r>
            <a:r>
              <a:rPr lang="en-US" altLang="en-US" b="1" dirty="0"/>
              <a:t>insert into</a:t>
            </a:r>
            <a:r>
              <a:rPr lang="en-US" altLang="en-US" dirty="0"/>
              <a:t> </a:t>
            </a:r>
            <a:r>
              <a:rPr lang="en-US" altLang="en-US" i="1" dirty="0"/>
              <a:t>table</a:t>
            </a:r>
            <a:r>
              <a:rPr lang="en-US" altLang="en-US" dirty="0"/>
              <a:t>1 </a:t>
            </a:r>
            <a:r>
              <a:rPr lang="en-US" altLang="en-US" b="1" dirty="0"/>
              <a:t>select</a:t>
            </a:r>
            <a:r>
              <a:rPr lang="en-US" altLang="en-US" dirty="0"/>
              <a:t> * </a:t>
            </a:r>
            <a:r>
              <a:rPr lang="en-US" altLang="en-US" b="1" dirty="0"/>
              <a:t>from</a:t>
            </a:r>
            <a:r>
              <a:rPr lang="en-US" altLang="en-US" dirty="0"/>
              <a:t> </a:t>
            </a:r>
            <a:r>
              <a:rPr lang="en-US" altLang="en-US" i="1" dirty="0"/>
              <a:t>table</a:t>
            </a:r>
            <a:r>
              <a:rPr lang="en-US" altLang="en-US" dirty="0"/>
              <a:t>1</a:t>
            </a:r>
          </a:p>
          <a:p>
            <a:pPr>
              <a:buNone/>
              <a:tabLst>
                <a:tab pos="681038" algn="l"/>
              </a:tabLst>
            </a:pPr>
            <a:r>
              <a:rPr lang="en-US" altLang="en-US" dirty="0"/>
              <a:t>       would cause problem</a:t>
            </a:r>
          </a:p>
        </p:txBody>
      </p:sp>
    </p:spTree>
    <p:extLst>
      <p:ext uri="{BB962C8B-B14F-4D97-AF65-F5344CB8AC3E}">
        <p14:creationId xmlns:p14="http://schemas.microsoft.com/office/powerpoint/2010/main" val="178836550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138" name="Rectangle 2"/>
          <p:cNvSpPr>
            <a:spLocks noGrp="1" noChangeArrowheads="1"/>
          </p:cNvSpPr>
          <p:nvPr>
            <p:ph type="title"/>
          </p:nvPr>
        </p:nvSpPr>
        <p:spPr>
          <a:xfrm>
            <a:off x="1803797" y="92869"/>
            <a:ext cx="6057900" cy="457200"/>
          </a:xfrm>
        </p:spPr>
        <p:txBody>
          <a:bodyPr/>
          <a:lstStyle/>
          <a:p>
            <a:r>
              <a:rPr lang="en-US" altLang="en-US" dirty="0"/>
              <a:t>Updates</a:t>
            </a:r>
          </a:p>
        </p:txBody>
      </p:sp>
      <p:sp>
        <p:nvSpPr>
          <p:cNvPr id="6656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28926" y="829009"/>
            <a:ext cx="5726097" cy="3657600"/>
          </a:xfrm>
        </p:spPr>
        <p:txBody>
          <a:bodyPr/>
          <a:lstStyle/>
          <a:p>
            <a:pPr>
              <a:tabLst>
                <a:tab pos="1752600" algn="l"/>
              </a:tabLst>
            </a:pPr>
            <a:r>
              <a:rPr lang="en-US" altLang="en-US" dirty="0"/>
              <a:t>Give  a  5% salary raise to all instructors</a:t>
            </a:r>
          </a:p>
          <a:p>
            <a:pPr lvl="1">
              <a:buNone/>
              <a:tabLst>
                <a:tab pos="1752600" algn="l"/>
              </a:tabLst>
            </a:pPr>
            <a:r>
              <a:rPr lang="en-US" altLang="en-US" dirty="0"/>
              <a:t>	           </a:t>
            </a:r>
            <a:r>
              <a:rPr lang="en-US" altLang="en-US" b="1" dirty="0">
                <a:sym typeface="Symbol" panose="05050102010706020507" pitchFamily="18" charset="2"/>
              </a:rPr>
              <a:t>update </a:t>
            </a:r>
            <a:r>
              <a:rPr lang="en-US" altLang="en-US" i="1" dirty="0">
                <a:sym typeface="Symbol" panose="05050102010706020507" pitchFamily="18" charset="2"/>
              </a:rPr>
              <a:t>instructor</a:t>
            </a:r>
            <a:br>
              <a:rPr lang="en-US" altLang="en-US" i="1" dirty="0">
                <a:sym typeface="Symbol" panose="05050102010706020507" pitchFamily="18" charset="2"/>
              </a:rPr>
            </a:br>
            <a:r>
              <a:rPr lang="en-US" altLang="en-US" i="1" dirty="0">
                <a:sym typeface="Symbol" panose="05050102010706020507" pitchFamily="18" charset="2"/>
              </a:rPr>
              <a:t>               </a:t>
            </a:r>
            <a:r>
              <a:rPr lang="en-US" altLang="en-US" b="1" dirty="0">
                <a:sym typeface="Symbol" panose="05050102010706020507" pitchFamily="18" charset="2"/>
              </a:rPr>
              <a:t>set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=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* 1.05</a:t>
            </a:r>
          </a:p>
          <a:p>
            <a:pPr>
              <a:tabLst>
                <a:tab pos="1752600" algn="l"/>
              </a:tabLst>
            </a:pPr>
            <a:r>
              <a:rPr lang="en-US" altLang="en-US" dirty="0"/>
              <a:t>Give  a 5% salary raise to those instructors who earn less than 70000</a:t>
            </a:r>
            <a:br>
              <a:rPr lang="en-US" altLang="en-US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>                </a:t>
            </a:r>
            <a:r>
              <a:rPr lang="en-US" altLang="en-US" b="1" dirty="0">
                <a:sym typeface="Symbol" panose="05050102010706020507" pitchFamily="18" charset="2"/>
              </a:rPr>
              <a:t>update </a:t>
            </a:r>
            <a:r>
              <a:rPr lang="en-US" altLang="en-US" i="1" dirty="0">
                <a:sym typeface="Symbol" panose="05050102010706020507" pitchFamily="18" charset="2"/>
              </a:rPr>
              <a:t>instructor</a:t>
            </a:r>
            <a:br>
              <a:rPr lang="en-US" altLang="en-US" i="1" dirty="0">
                <a:sym typeface="Symbol" panose="05050102010706020507" pitchFamily="18" charset="2"/>
              </a:rPr>
            </a:br>
            <a:r>
              <a:rPr lang="en-US" altLang="en-US" i="1" dirty="0">
                <a:sym typeface="Symbol" panose="05050102010706020507" pitchFamily="18" charset="2"/>
              </a:rPr>
              <a:t>                     </a:t>
            </a:r>
            <a:r>
              <a:rPr lang="en-US" altLang="en-US" b="1" dirty="0">
                <a:sym typeface="Symbol" panose="05050102010706020507" pitchFamily="18" charset="2"/>
              </a:rPr>
              <a:t>set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=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* 1.05</a:t>
            </a:r>
            <a:br>
              <a:rPr lang="en-US" altLang="en-US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>                    </a:t>
            </a:r>
            <a:r>
              <a:rPr lang="en-US" altLang="en-US" b="1" dirty="0">
                <a:sym typeface="Symbol" panose="05050102010706020507" pitchFamily="18" charset="2"/>
              </a:rPr>
              <a:t>where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&lt; 70000;</a:t>
            </a:r>
          </a:p>
          <a:p>
            <a:pPr>
              <a:tabLst>
                <a:tab pos="1752600" algn="l"/>
              </a:tabLst>
            </a:pPr>
            <a:r>
              <a:rPr lang="en-US" altLang="en-US" dirty="0"/>
              <a:t>Give  a 5% salary raise to instructors whose salary is less than average</a:t>
            </a:r>
          </a:p>
          <a:p>
            <a:pPr>
              <a:buNone/>
              <a:tabLst>
                <a:tab pos="1752600" algn="l"/>
              </a:tabLst>
            </a:pPr>
            <a:r>
              <a:rPr lang="en-US" altLang="en-US" b="1" dirty="0">
                <a:sym typeface="Symbol" panose="05050102010706020507" pitchFamily="18" charset="2"/>
              </a:rPr>
              <a:t>                          update </a:t>
            </a:r>
            <a:r>
              <a:rPr lang="en-US" altLang="en-US" i="1" dirty="0">
                <a:sym typeface="Symbol" panose="05050102010706020507" pitchFamily="18" charset="2"/>
              </a:rPr>
              <a:t>instructor</a:t>
            </a:r>
            <a:br>
              <a:rPr lang="en-US" altLang="en-US" i="1" dirty="0">
                <a:sym typeface="Symbol" panose="05050102010706020507" pitchFamily="18" charset="2"/>
              </a:rPr>
            </a:br>
            <a:r>
              <a:rPr lang="en-US" altLang="en-US" i="1" dirty="0">
                <a:sym typeface="Symbol" panose="05050102010706020507" pitchFamily="18" charset="2"/>
              </a:rPr>
              <a:t>                     </a:t>
            </a:r>
            <a:r>
              <a:rPr lang="en-US" altLang="en-US" b="1" dirty="0">
                <a:sym typeface="Symbol" panose="05050102010706020507" pitchFamily="18" charset="2"/>
              </a:rPr>
              <a:t>set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=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* 1.05</a:t>
            </a:r>
            <a:br>
              <a:rPr lang="en-US" altLang="en-US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>                     </a:t>
            </a:r>
            <a:r>
              <a:rPr lang="en-US" altLang="en-US" b="1" dirty="0">
                <a:sym typeface="Symbol" panose="05050102010706020507" pitchFamily="18" charset="2"/>
              </a:rPr>
              <a:t>where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&lt;  (</a:t>
            </a:r>
            <a:r>
              <a:rPr lang="en-US" altLang="en-US" b="1" dirty="0">
                <a:sym typeface="Symbol" panose="05050102010706020507" pitchFamily="18" charset="2"/>
              </a:rPr>
              <a:t>select </a:t>
            </a:r>
            <a:r>
              <a:rPr lang="en-US" altLang="en-US" b="1" dirty="0" err="1">
                <a:sym typeface="Symbol" panose="05050102010706020507" pitchFamily="18" charset="2"/>
              </a:rPr>
              <a:t>avg</a:t>
            </a:r>
            <a:r>
              <a:rPr lang="en-US" altLang="en-US" b="1" dirty="0">
                <a:sym typeface="Symbol" panose="05050102010706020507" pitchFamily="18" charset="2"/>
              </a:rPr>
              <a:t> </a:t>
            </a:r>
            <a:r>
              <a:rPr lang="en-US" altLang="en-US" dirty="0">
                <a:sym typeface="Symbol" panose="05050102010706020507" pitchFamily="18" charset="2"/>
              </a:rPr>
              <a:t>(salary)</a:t>
            </a:r>
            <a:br>
              <a:rPr lang="en-US" altLang="en-US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>                                                 </a:t>
            </a:r>
            <a:r>
              <a:rPr lang="en-US" altLang="en-US" b="1" dirty="0">
                <a:sym typeface="Symbol" panose="05050102010706020507" pitchFamily="18" charset="2"/>
              </a:rPr>
              <a:t>from </a:t>
            </a:r>
            <a:r>
              <a:rPr lang="en-US" altLang="en-US" i="1" dirty="0">
                <a:sym typeface="Symbol" panose="05050102010706020507" pitchFamily="18" charset="2"/>
              </a:rPr>
              <a:t>instructor</a:t>
            </a:r>
            <a:r>
              <a:rPr lang="en-US" altLang="en-US" dirty="0">
                <a:sym typeface="Symbol" panose="05050102010706020507" pitchFamily="18" charset="2"/>
              </a:rPr>
              <a:t>);</a:t>
            </a:r>
          </a:p>
          <a:p>
            <a:pPr>
              <a:tabLst>
                <a:tab pos="1752600" algn="l"/>
              </a:tabLst>
            </a:pPr>
            <a:endParaRPr lang="en-US" altLang="en-US" dirty="0">
              <a:sym typeface="Symbol" panose="05050102010706020507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63200470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138" name="Rectangle 2"/>
          <p:cNvSpPr>
            <a:spLocks noGrp="1" noChangeArrowheads="1"/>
          </p:cNvSpPr>
          <p:nvPr>
            <p:ph type="title"/>
          </p:nvPr>
        </p:nvSpPr>
        <p:spPr>
          <a:xfrm>
            <a:off x="1803797" y="92869"/>
            <a:ext cx="6057900" cy="457200"/>
          </a:xfrm>
        </p:spPr>
        <p:txBody>
          <a:bodyPr/>
          <a:lstStyle/>
          <a:p>
            <a:r>
              <a:rPr lang="en-US" altLang="en-US" dirty="0"/>
              <a:t>Updates (Cont.)</a:t>
            </a:r>
          </a:p>
        </p:txBody>
      </p:sp>
      <p:sp>
        <p:nvSpPr>
          <p:cNvPr id="6656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28928" y="825624"/>
            <a:ext cx="5726096" cy="2959993"/>
          </a:xfrm>
        </p:spPr>
        <p:txBody>
          <a:bodyPr/>
          <a:lstStyle/>
          <a:p>
            <a:pPr>
              <a:tabLst>
                <a:tab pos="1752600" algn="l"/>
              </a:tabLst>
            </a:pPr>
            <a:r>
              <a:rPr lang="en-US" altLang="en-US" dirty="0"/>
              <a:t>Increase salaries of instructors whose salary is over $100,000 by 3%, and all others by a 5% </a:t>
            </a:r>
          </a:p>
          <a:p>
            <a:pPr lvl="1">
              <a:tabLst>
                <a:tab pos="1752600" algn="l"/>
              </a:tabLst>
            </a:pPr>
            <a:r>
              <a:rPr lang="en-US" altLang="en-US" dirty="0"/>
              <a:t>Write two </a:t>
            </a:r>
            <a:r>
              <a:rPr lang="en-US" altLang="en-US" b="1" dirty="0"/>
              <a:t>update </a:t>
            </a:r>
            <a:r>
              <a:rPr lang="en-US" altLang="en-US" dirty="0"/>
              <a:t>statements:</a:t>
            </a:r>
          </a:p>
          <a:p>
            <a:pPr lvl="1">
              <a:buNone/>
              <a:tabLst>
                <a:tab pos="1752600" algn="l"/>
              </a:tabLst>
            </a:pPr>
            <a:r>
              <a:rPr lang="en-US" altLang="en-US" dirty="0"/>
              <a:t>	           </a:t>
            </a:r>
            <a:r>
              <a:rPr lang="en-US" altLang="en-US" b="1" dirty="0">
                <a:sym typeface="Symbol" panose="05050102010706020507" pitchFamily="18" charset="2"/>
              </a:rPr>
              <a:t>update </a:t>
            </a:r>
            <a:r>
              <a:rPr lang="en-US" altLang="en-US" i="1" dirty="0">
                <a:sym typeface="Symbol" panose="05050102010706020507" pitchFamily="18" charset="2"/>
              </a:rPr>
              <a:t>instructor</a:t>
            </a:r>
            <a:br>
              <a:rPr lang="en-US" altLang="en-US" i="1" dirty="0">
                <a:sym typeface="Symbol" panose="05050102010706020507" pitchFamily="18" charset="2"/>
              </a:rPr>
            </a:br>
            <a:r>
              <a:rPr lang="en-US" altLang="en-US" i="1" dirty="0">
                <a:sym typeface="Symbol" panose="05050102010706020507" pitchFamily="18" charset="2"/>
              </a:rPr>
              <a:t>               </a:t>
            </a:r>
            <a:r>
              <a:rPr lang="en-US" altLang="en-US" b="1" dirty="0">
                <a:sym typeface="Symbol" panose="05050102010706020507" pitchFamily="18" charset="2"/>
              </a:rPr>
              <a:t>set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=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* 1.03</a:t>
            </a:r>
            <a:br>
              <a:rPr lang="en-US" altLang="en-US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>               </a:t>
            </a:r>
            <a:r>
              <a:rPr lang="en-US" altLang="en-US" b="1" dirty="0">
                <a:sym typeface="Symbol" panose="05050102010706020507" pitchFamily="18" charset="2"/>
              </a:rPr>
              <a:t>where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&gt; 100000;</a:t>
            </a:r>
            <a:br>
              <a:rPr lang="en-US" altLang="en-US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>           </a:t>
            </a:r>
            <a:r>
              <a:rPr lang="en-US" altLang="en-US" b="1" dirty="0">
                <a:sym typeface="Symbol" panose="05050102010706020507" pitchFamily="18" charset="2"/>
              </a:rPr>
              <a:t>update </a:t>
            </a:r>
            <a:r>
              <a:rPr lang="en-US" altLang="en-US" i="1" dirty="0">
                <a:sym typeface="Symbol" panose="05050102010706020507" pitchFamily="18" charset="2"/>
              </a:rPr>
              <a:t>instructor</a:t>
            </a:r>
            <a:br>
              <a:rPr lang="en-US" altLang="en-US" i="1" dirty="0">
                <a:sym typeface="Symbol" panose="05050102010706020507" pitchFamily="18" charset="2"/>
              </a:rPr>
            </a:br>
            <a:r>
              <a:rPr lang="en-US" altLang="en-US" i="1" dirty="0">
                <a:sym typeface="Symbol" panose="05050102010706020507" pitchFamily="18" charset="2"/>
              </a:rPr>
              <a:t>                </a:t>
            </a:r>
            <a:r>
              <a:rPr lang="en-US" altLang="en-US" b="1" dirty="0">
                <a:sym typeface="Symbol" panose="05050102010706020507" pitchFamily="18" charset="2"/>
              </a:rPr>
              <a:t>set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=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* 1.05</a:t>
            </a:r>
            <a:br>
              <a:rPr lang="en-US" altLang="en-US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>                </a:t>
            </a:r>
            <a:r>
              <a:rPr lang="en-US" altLang="en-US" b="1" dirty="0">
                <a:sym typeface="Symbol" panose="05050102010706020507" pitchFamily="18" charset="2"/>
              </a:rPr>
              <a:t>where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&lt;= 100000;</a:t>
            </a:r>
          </a:p>
          <a:p>
            <a:pPr lvl="1">
              <a:tabLst>
                <a:tab pos="1752600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The order is important</a:t>
            </a:r>
          </a:p>
          <a:p>
            <a:pPr lvl="1">
              <a:tabLst>
                <a:tab pos="1752600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Can be done better using the </a:t>
            </a:r>
            <a:r>
              <a:rPr lang="en-US" altLang="en-US" b="1" dirty="0">
                <a:sym typeface="Symbol" panose="05050102010706020507" pitchFamily="18" charset="2"/>
              </a:rPr>
              <a:t>case </a:t>
            </a:r>
            <a:r>
              <a:rPr lang="en-US" altLang="en-US" dirty="0">
                <a:sym typeface="Symbol" panose="05050102010706020507" pitchFamily="18" charset="2"/>
              </a:rPr>
              <a:t>statement (next slide)</a:t>
            </a:r>
          </a:p>
        </p:txBody>
      </p:sp>
    </p:spTree>
    <p:extLst>
      <p:ext uri="{BB962C8B-B14F-4D97-AF65-F5344CB8AC3E}">
        <p14:creationId xmlns:p14="http://schemas.microsoft.com/office/powerpoint/2010/main" val="240904418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7" name="Picture 1" descr="16x9_grey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0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pic>
        <p:nvPicPr>
          <p:cNvPr id="9219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0" name="TextBox 8"/>
          <p:cNvSpPr txBox="1">
            <a:spLocks noChangeArrowheads="1"/>
          </p:cNvSpPr>
          <p:nvPr/>
        </p:nvSpPr>
        <p:spPr bwMode="auto">
          <a:xfrm>
            <a:off x="0" y="1733550"/>
            <a:ext cx="91440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40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Aggregate Functions</a:t>
            </a:r>
          </a:p>
        </p:txBody>
      </p:sp>
      <p:sp>
        <p:nvSpPr>
          <p:cNvPr id="2" name="TextBox 9">
            <a:extLst>
              <a:ext uri="{FF2B5EF4-FFF2-40B4-BE49-F238E27FC236}">
                <a16:creationId xmlns:a16="http://schemas.microsoft.com/office/drawing/2014/main" id="{F11AB42C-A3D8-498C-0280-D583CD7209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695825"/>
            <a:ext cx="6781800" cy="350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lnSpc>
                <a:spcPts val="2400"/>
              </a:lnSpc>
            </a:pPr>
            <a:fld id="{A057C3CF-FEF9-2D44-911E-86B89DEEE20D}" type="slidenum">
              <a:rPr lang="en-US" altLang="en-US" sz="800" b="1">
                <a:solidFill>
                  <a:schemeClr val="bg1"/>
                </a:solidFill>
              </a:rPr>
              <a:pPr>
                <a:lnSpc>
                  <a:spcPts val="2400"/>
                </a:lnSpc>
              </a:pPr>
              <a:t>89</a:t>
            </a:fld>
            <a:r>
              <a:rPr lang="en-US" altLang="en-US" sz="800" b="1" dirty="0">
                <a:solidFill>
                  <a:schemeClr val="bg1"/>
                </a:solidFill>
              </a:rPr>
              <a:t> </a:t>
            </a:r>
            <a:r>
              <a:rPr lang="en-US" altLang="en-US" sz="800" dirty="0">
                <a:solidFill>
                  <a:schemeClr val="bg1"/>
                </a:solidFill>
              </a:rPr>
              <a:t>|</a:t>
            </a:r>
            <a:r>
              <a:rPr lang="en-US" altLang="en-US" sz="800" b="1" dirty="0">
                <a:solidFill>
                  <a:schemeClr val="bg1"/>
                </a:solidFill>
              </a:rPr>
              <a:t> COMS W4111_002_2023_3: Lecture 2: ER, Relational, SQL (I) 		© Donald F. Ferguson, 2023</a:t>
            </a:r>
            <a:endParaRPr lang="en-US" altLang="en-US" sz="8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91875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730" name="Rectangle 2"/>
          <p:cNvSpPr>
            <a:spLocks noGrp="1" noChangeArrowheads="1"/>
          </p:cNvSpPr>
          <p:nvPr>
            <p:ph type="title"/>
          </p:nvPr>
        </p:nvSpPr>
        <p:spPr>
          <a:xfrm>
            <a:off x="1709738" y="94060"/>
            <a:ext cx="6057900" cy="457200"/>
          </a:xfrm>
        </p:spPr>
        <p:txBody>
          <a:bodyPr/>
          <a:lstStyle/>
          <a:p>
            <a:pPr>
              <a:defRPr/>
            </a:pPr>
            <a:r>
              <a:rPr lang="en-US" altLang="en-US" dirty="0">
                <a:effectLst/>
              </a:rPr>
              <a:t>Design Phases</a:t>
            </a:r>
            <a:endParaRPr lang="en-US" altLang="en-US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09738" y="889350"/>
            <a:ext cx="5696903" cy="2823115"/>
          </a:xfrm>
        </p:spPr>
        <p:txBody>
          <a:bodyPr/>
          <a:lstStyle/>
          <a:p>
            <a:r>
              <a:rPr lang="en-US" altLang="en-US" dirty="0"/>
              <a:t>Initial phase -- characterize fully the data needs of the prospective database users. </a:t>
            </a:r>
          </a:p>
          <a:p>
            <a:r>
              <a:rPr lang="en-US" altLang="en-US" dirty="0"/>
              <a:t>Second phase  -- choosing  a data model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Applying the concepts of the chosen data model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Translating  these requirements into a conceptual schema of the database.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A fully developed conceptual schema indicates the functional requirements of the enterprise. </a:t>
            </a:r>
          </a:p>
          <a:p>
            <a:pPr lvl="2"/>
            <a:r>
              <a:rPr lang="en-US" altLang="en-US" dirty="0">
                <a:ea typeface="ＭＳ Ｐゴシック" panose="020B0600070205080204" pitchFamily="34" charset="-128"/>
              </a:rPr>
              <a:t>Describe the kinds of operations (or transactions) that will be performed on the data.</a:t>
            </a:r>
          </a:p>
          <a:p>
            <a:pPr>
              <a:buFont typeface="Monotype Sorts" charset="2"/>
              <a:buNone/>
            </a:pPr>
            <a:endParaRPr lang="en-US" altLang="en-US" dirty="0"/>
          </a:p>
          <a:p>
            <a:pPr>
              <a:buFont typeface="Monotype Sorts" charset="2"/>
              <a:buNone/>
            </a:pPr>
            <a:endParaRPr lang="en-US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62706B8-2632-D241-AD62-58BCB7028AC4}"/>
              </a:ext>
            </a:extLst>
          </p:cNvPr>
          <p:cNvSpPr txBox="1"/>
          <p:nvPr/>
        </p:nvSpPr>
        <p:spPr>
          <a:xfrm>
            <a:off x="228600" y="3173392"/>
            <a:ext cx="800501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DFF Comments:</a:t>
            </a: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We you see slides with this formatting, the come directly from the presentations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associated with the textbook. (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https://www.db-book.com/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)</a:t>
            </a: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The number at the bottom is of the form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chapter.slide_no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.</a:t>
            </a: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I try to put my comments, modifications and annotations in red text, or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inside a red rectangle/callout.</a:t>
            </a:r>
          </a:p>
        </p:txBody>
      </p:sp>
    </p:spTree>
    <p:extLst>
      <p:ext uri="{BB962C8B-B14F-4D97-AF65-F5344CB8AC3E}">
        <p14:creationId xmlns:p14="http://schemas.microsoft.com/office/powerpoint/2010/main" val="330804127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Aggregate Functions</a:t>
            </a:r>
          </a:p>
        </p:txBody>
      </p:sp>
      <p:sp>
        <p:nvSpPr>
          <p:cNvPr id="3584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2" y="820341"/>
            <a:ext cx="5440490" cy="2846403"/>
          </a:xfrm>
        </p:spPr>
        <p:txBody>
          <a:bodyPr/>
          <a:lstStyle/>
          <a:p>
            <a:pPr>
              <a:tabLst>
                <a:tab pos="1666875" algn="l"/>
              </a:tabLst>
            </a:pPr>
            <a:r>
              <a:rPr lang="en-US" altLang="en-US" dirty="0"/>
              <a:t>These functions operate on the multiset of values of a column of a relation, and return a value</a:t>
            </a:r>
          </a:p>
          <a:p>
            <a:pPr>
              <a:buNone/>
              <a:tabLst>
                <a:tab pos="1666875" algn="l"/>
              </a:tabLst>
            </a:pPr>
            <a:r>
              <a:rPr lang="en-US" altLang="en-US" dirty="0"/>
              <a:t>		</a:t>
            </a:r>
            <a:r>
              <a:rPr lang="en-US" altLang="en-US" b="1" dirty="0" err="1"/>
              <a:t>avg</a:t>
            </a:r>
            <a:r>
              <a:rPr lang="en-US" altLang="en-US" b="1" dirty="0"/>
              <a:t>: </a:t>
            </a:r>
            <a:r>
              <a:rPr lang="en-US" altLang="en-US" dirty="0"/>
              <a:t>average value</a:t>
            </a:r>
            <a:br>
              <a:rPr lang="en-US" altLang="en-US" dirty="0"/>
            </a:br>
            <a:r>
              <a:rPr lang="en-US" altLang="en-US" dirty="0"/>
              <a:t>	</a:t>
            </a:r>
            <a:r>
              <a:rPr lang="en-US" altLang="en-US" b="1" dirty="0"/>
              <a:t>min:  </a:t>
            </a:r>
            <a:r>
              <a:rPr lang="en-US" altLang="en-US" dirty="0"/>
              <a:t>minimum value</a:t>
            </a:r>
            <a:br>
              <a:rPr lang="en-US" altLang="en-US" dirty="0"/>
            </a:br>
            <a:r>
              <a:rPr lang="en-US" altLang="en-US" dirty="0"/>
              <a:t>	</a:t>
            </a:r>
            <a:r>
              <a:rPr lang="en-US" altLang="en-US" b="1" dirty="0"/>
              <a:t>max:  </a:t>
            </a:r>
            <a:r>
              <a:rPr lang="en-US" altLang="en-US" dirty="0"/>
              <a:t>maximum value</a:t>
            </a:r>
            <a:br>
              <a:rPr lang="en-US" altLang="en-US" dirty="0"/>
            </a:br>
            <a:r>
              <a:rPr lang="en-US" altLang="en-US" dirty="0"/>
              <a:t>	</a:t>
            </a:r>
            <a:r>
              <a:rPr lang="en-US" altLang="en-US" b="1" dirty="0"/>
              <a:t>sum:  </a:t>
            </a:r>
            <a:r>
              <a:rPr lang="en-US" altLang="en-US" dirty="0"/>
              <a:t>sum of values</a:t>
            </a:r>
            <a:br>
              <a:rPr lang="en-US" altLang="en-US" dirty="0"/>
            </a:br>
            <a:r>
              <a:rPr lang="en-US" altLang="en-US" dirty="0"/>
              <a:t>	</a:t>
            </a:r>
            <a:r>
              <a:rPr lang="en-US" altLang="en-US" b="1" dirty="0"/>
              <a:t>count:  </a:t>
            </a:r>
            <a:r>
              <a:rPr lang="en-US" altLang="en-US" dirty="0"/>
              <a:t>number of values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9B17664-4127-EB45-9820-30754D938859}"/>
              </a:ext>
            </a:extLst>
          </p:cNvPr>
          <p:cNvSpPr txBox="1"/>
          <p:nvPr/>
        </p:nvSpPr>
        <p:spPr>
          <a:xfrm>
            <a:off x="1066800" y="3257550"/>
            <a:ext cx="7300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Note: Some database implementations have additional aggregate functions.</a:t>
            </a:r>
          </a:p>
        </p:txBody>
      </p:sp>
    </p:spTree>
    <p:extLst>
      <p:ext uri="{BB962C8B-B14F-4D97-AF65-F5344CB8AC3E}">
        <p14:creationId xmlns:p14="http://schemas.microsoft.com/office/powerpoint/2010/main" val="364540476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Aggregate Functions – Group By</a:t>
            </a:r>
          </a:p>
        </p:txBody>
      </p:sp>
      <p:sp>
        <p:nvSpPr>
          <p:cNvPr id="3789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767954"/>
            <a:ext cx="5925122" cy="969407"/>
          </a:xfrm>
        </p:spPr>
        <p:txBody>
          <a:bodyPr/>
          <a:lstStyle/>
          <a:p>
            <a:pPr>
              <a:tabLst>
                <a:tab pos="469106" algn="l"/>
              </a:tabLst>
            </a:pPr>
            <a:r>
              <a:rPr lang="en-US" altLang="en-US" dirty="0"/>
              <a:t>Find the average salary of instructors in each department</a:t>
            </a:r>
          </a:p>
          <a:p>
            <a:pPr lvl="1">
              <a:tabLst>
                <a:tab pos="469106" algn="l"/>
              </a:tabLst>
            </a:pPr>
            <a:r>
              <a:rPr lang="en-US" altLang="en-US" b="1" dirty="0"/>
              <a:t>select </a:t>
            </a:r>
            <a:r>
              <a:rPr lang="en-US" altLang="en-US" i="1" dirty="0"/>
              <a:t>dept_name</a:t>
            </a:r>
            <a:r>
              <a:rPr lang="en-US" altLang="en-US" dirty="0"/>
              <a:t>, </a:t>
            </a:r>
            <a:r>
              <a:rPr lang="en-US" altLang="en-US" b="1" dirty="0" err="1"/>
              <a:t>avg</a:t>
            </a:r>
            <a:r>
              <a:rPr lang="en-US" altLang="en-US" b="1" dirty="0"/>
              <a:t> </a:t>
            </a:r>
            <a:r>
              <a:rPr lang="en-US" altLang="en-US" dirty="0"/>
              <a:t>(</a:t>
            </a:r>
            <a:r>
              <a:rPr lang="en-US" altLang="en-US" i="1" dirty="0"/>
              <a:t>salary</a:t>
            </a:r>
            <a:r>
              <a:rPr lang="en-US" altLang="en-US" dirty="0"/>
              <a:t>) </a:t>
            </a:r>
            <a:r>
              <a:rPr lang="en-US" altLang="en-US" b="1" dirty="0"/>
              <a:t>as</a:t>
            </a:r>
            <a:r>
              <a:rPr lang="en-US" altLang="en-US" dirty="0"/>
              <a:t> </a:t>
            </a:r>
            <a:r>
              <a:rPr lang="en-US" altLang="en-US" i="1" dirty="0" err="1"/>
              <a:t>avg_salary</a:t>
            </a:r>
            <a:br>
              <a:rPr lang="en-US" altLang="en-US" dirty="0"/>
            </a:br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  <a:br>
              <a:rPr lang="en-US" altLang="en-US" i="1" dirty="0"/>
            </a:br>
            <a:r>
              <a:rPr lang="en-US" altLang="en-US" b="1" dirty="0"/>
              <a:t>group by </a:t>
            </a:r>
            <a:r>
              <a:rPr lang="en-US" altLang="en-US" i="1" dirty="0"/>
              <a:t>dept_name</a:t>
            </a:r>
            <a:r>
              <a:rPr lang="en-US" altLang="en-US" dirty="0"/>
              <a:t>;</a:t>
            </a:r>
          </a:p>
          <a:p>
            <a:pPr lvl="1">
              <a:buNone/>
              <a:tabLst>
                <a:tab pos="469106" algn="l"/>
              </a:tabLst>
            </a:pPr>
            <a:endParaRPr lang="en-US" altLang="en-US" dirty="0"/>
          </a:p>
          <a:p>
            <a:pPr lvl="1">
              <a:tabLst>
                <a:tab pos="469106" algn="l"/>
              </a:tabLst>
            </a:pPr>
            <a:endParaRPr lang="en-US" altLang="en-US" dirty="0"/>
          </a:p>
          <a:p>
            <a:pPr lvl="1">
              <a:tabLst>
                <a:tab pos="469106" algn="l"/>
              </a:tabLst>
            </a:pPr>
            <a:endParaRPr lang="en-US" altLang="en-US" dirty="0"/>
          </a:p>
        </p:txBody>
      </p:sp>
      <p:pic>
        <p:nvPicPr>
          <p:cNvPr id="37891" name="Picture 4" descr="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4288" y="1885818"/>
            <a:ext cx="2419020" cy="21756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0339" name="Picture 3" descr="C:\Users\as668\Desktop\Judi\3_14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623560" y="2346598"/>
            <a:ext cx="1389558" cy="138442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5143717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7A56042-FC93-9B4A-A8F8-1906C49BF2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5000" y="590550"/>
            <a:ext cx="3276600" cy="4038600"/>
          </a:xfrm>
        </p:spPr>
        <p:txBody>
          <a:bodyPr/>
          <a:lstStyle/>
          <a:p>
            <a:r>
              <a:rPr lang="en-US" sz="1400" dirty="0"/>
              <a:t>GROUP BY column list</a:t>
            </a:r>
          </a:p>
          <a:p>
            <a:pPr lvl="1"/>
            <a:r>
              <a:rPr lang="en-US" sz="1200" dirty="0"/>
              <a:t>Forms partitions containing multiple rows.</a:t>
            </a:r>
          </a:p>
          <a:p>
            <a:pPr lvl="1"/>
            <a:r>
              <a:rPr lang="en-US" sz="1200" dirty="0"/>
              <a:t>All rows in a partition have the same values for the GROUP BY columns.</a:t>
            </a:r>
          </a:p>
          <a:p>
            <a:r>
              <a:rPr lang="en-US" sz="1400" dirty="0"/>
              <a:t>The aggregate functions</a:t>
            </a:r>
          </a:p>
          <a:p>
            <a:pPr lvl="1"/>
            <a:r>
              <a:rPr lang="en-US" sz="1200" dirty="0"/>
              <a:t>Merge the non-group by attributes, which may differ from row to row.</a:t>
            </a:r>
          </a:p>
          <a:p>
            <a:pPr lvl="1"/>
            <a:r>
              <a:rPr lang="en-US" sz="1200" dirty="0"/>
              <a:t>Into a single value for each attribute.</a:t>
            </a:r>
          </a:p>
          <a:p>
            <a:r>
              <a:rPr lang="en-US" sz="1400" dirty="0"/>
              <a:t>The result is one row per distinct set of GROUP BY values.</a:t>
            </a:r>
          </a:p>
          <a:p>
            <a:r>
              <a:rPr lang="en-US" sz="1400" dirty="0"/>
              <a:t>There may be multiple non-GROUP BY COLUMNS, each with its own aggregate function.</a:t>
            </a:r>
          </a:p>
          <a:p>
            <a:r>
              <a:rPr lang="en-US" sz="1400" dirty="0"/>
              <a:t>You can use HAVING in place of WHERE on the GROUP BY result.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3AEDF0B-BA60-5A4A-A560-816F27BB6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View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9D6BE7-0AA9-D849-9E18-B2619BBAC3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895350"/>
            <a:ext cx="5254910" cy="356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94599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Aggregate Functions Examples</a:t>
            </a:r>
          </a:p>
        </p:txBody>
      </p:sp>
      <p:sp>
        <p:nvSpPr>
          <p:cNvPr id="3686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31057"/>
            <a:ext cx="5761435" cy="3603784"/>
          </a:xfrm>
        </p:spPr>
        <p:txBody>
          <a:bodyPr/>
          <a:lstStyle/>
          <a:p>
            <a:pPr>
              <a:tabLst>
                <a:tab pos="1283494" algn="l"/>
              </a:tabLst>
            </a:pPr>
            <a:r>
              <a:rPr lang="en-US" altLang="en-US" dirty="0"/>
              <a:t>Find the average salary of instructors in the Computer Science department </a:t>
            </a:r>
          </a:p>
          <a:p>
            <a:pPr lvl="1">
              <a:tabLst>
                <a:tab pos="1283494" algn="l"/>
              </a:tabLst>
            </a:pPr>
            <a:r>
              <a:rPr lang="en-US" altLang="en-US" b="1" dirty="0"/>
              <a:t>select </a:t>
            </a:r>
            <a:r>
              <a:rPr lang="en-US" altLang="en-US" b="1" dirty="0" err="1"/>
              <a:t>avg</a:t>
            </a:r>
            <a:r>
              <a:rPr lang="en-US" altLang="en-US" b="1" dirty="0"/>
              <a:t> </a:t>
            </a:r>
            <a:r>
              <a:rPr lang="en-US" altLang="en-US" dirty="0"/>
              <a:t>(</a:t>
            </a:r>
            <a:r>
              <a:rPr lang="en-US" altLang="en-US" i="1" dirty="0"/>
              <a:t>salary</a:t>
            </a:r>
            <a:r>
              <a:rPr lang="en-US" altLang="en-US" dirty="0"/>
              <a:t>)</a:t>
            </a:r>
            <a:br>
              <a:rPr lang="en-US" altLang="en-US" dirty="0"/>
            </a:br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  <a:br>
              <a:rPr lang="en-US" altLang="en-US" i="1" dirty="0"/>
            </a:br>
            <a:r>
              <a:rPr lang="en-US" altLang="en-US" b="1" dirty="0"/>
              <a:t>where </a:t>
            </a:r>
            <a:r>
              <a:rPr lang="en-US" altLang="en-US" i="1" dirty="0" err="1"/>
              <a:t>dept_name</a:t>
            </a:r>
            <a:r>
              <a:rPr lang="en-US" altLang="en-US" dirty="0"/>
              <a:t>= 'Comp. Sci.';</a:t>
            </a:r>
          </a:p>
          <a:p>
            <a:pPr>
              <a:tabLst>
                <a:tab pos="1283494" algn="l"/>
              </a:tabLst>
            </a:pPr>
            <a:r>
              <a:rPr kumimoji="0" lang="en-US" altLang="en-US" dirty="0"/>
              <a:t>Find the total number of instructors who teach a course in the Spring 2018 semester</a:t>
            </a:r>
          </a:p>
          <a:p>
            <a:pPr lvl="1">
              <a:tabLst>
                <a:tab pos="1283494" algn="l"/>
              </a:tabLst>
            </a:pPr>
            <a:r>
              <a:rPr kumimoji="0" lang="en-US" altLang="en-US" b="1" dirty="0"/>
              <a:t>select count </a:t>
            </a:r>
            <a:r>
              <a:rPr kumimoji="0" lang="en-US" altLang="en-US" dirty="0"/>
              <a:t>(</a:t>
            </a:r>
            <a:r>
              <a:rPr kumimoji="0" lang="en-US" altLang="en-US" b="1" dirty="0"/>
              <a:t>distinct </a:t>
            </a:r>
            <a:r>
              <a:rPr kumimoji="0" lang="en-US" altLang="en-US" i="1" dirty="0"/>
              <a:t>ID</a:t>
            </a:r>
            <a:r>
              <a:rPr kumimoji="0" lang="en-US" altLang="en-US" dirty="0"/>
              <a:t>)</a:t>
            </a:r>
            <a:br>
              <a:rPr kumimoji="0" lang="en-US" altLang="en-US" dirty="0"/>
            </a:br>
            <a:r>
              <a:rPr kumimoji="0" lang="en-US" altLang="en-US" b="1" dirty="0"/>
              <a:t>from </a:t>
            </a:r>
            <a:r>
              <a:rPr kumimoji="0" lang="en-US" altLang="en-US" i="1" dirty="0"/>
              <a:t>teaches</a:t>
            </a:r>
            <a:br>
              <a:rPr kumimoji="0" lang="en-US" altLang="en-US" i="1" dirty="0"/>
            </a:br>
            <a:r>
              <a:rPr kumimoji="0" lang="en-US" altLang="en-US" b="1" dirty="0"/>
              <a:t>where </a:t>
            </a:r>
            <a:r>
              <a:rPr kumimoji="0" lang="en-US" altLang="en-US" i="1" dirty="0"/>
              <a:t>semester </a:t>
            </a:r>
            <a:r>
              <a:rPr kumimoji="0" lang="en-US" altLang="en-US" dirty="0"/>
              <a:t>= 'Spring' </a:t>
            </a:r>
            <a:r>
              <a:rPr kumimoji="0" lang="en-US" altLang="en-US" b="1" dirty="0"/>
              <a:t>and </a:t>
            </a:r>
            <a:r>
              <a:rPr kumimoji="0" lang="en-US" altLang="en-US" i="1" dirty="0"/>
              <a:t>year </a:t>
            </a:r>
            <a:r>
              <a:rPr kumimoji="0" lang="en-US" altLang="en-US" dirty="0"/>
              <a:t>= 2018;</a:t>
            </a:r>
          </a:p>
          <a:p>
            <a:pPr>
              <a:tabLst>
                <a:tab pos="1283494" algn="l"/>
              </a:tabLst>
            </a:pPr>
            <a:r>
              <a:rPr kumimoji="0" lang="en-US" altLang="en-US" dirty="0"/>
              <a:t>Find the number of tuples in the </a:t>
            </a:r>
            <a:r>
              <a:rPr kumimoji="0" lang="en-US" altLang="en-US" i="1" dirty="0"/>
              <a:t>course </a:t>
            </a:r>
            <a:r>
              <a:rPr kumimoji="0" lang="en-US" altLang="en-US" dirty="0"/>
              <a:t>relation</a:t>
            </a:r>
          </a:p>
          <a:p>
            <a:pPr lvl="1">
              <a:tabLst>
                <a:tab pos="1283494" algn="l"/>
              </a:tabLst>
            </a:pPr>
            <a:r>
              <a:rPr kumimoji="0" lang="en-US" altLang="en-US" b="1" dirty="0"/>
              <a:t>select count </a:t>
            </a:r>
            <a:r>
              <a:rPr kumimoji="0" lang="en-US" altLang="en-US" dirty="0"/>
              <a:t>(*)</a:t>
            </a:r>
            <a:br>
              <a:rPr kumimoji="0" lang="en-US" altLang="en-US" dirty="0"/>
            </a:br>
            <a:r>
              <a:rPr kumimoji="0" lang="en-US" altLang="en-US" b="1" dirty="0"/>
              <a:t>from </a:t>
            </a:r>
            <a:r>
              <a:rPr kumimoji="0" lang="en-US" altLang="en-US" i="1" dirty="0"/>
              <a:t>course</a:t>
            </a:r>
            <a:r>
              <a:rPr kumimoji="0" lang="en-US" altLang="en-US" dirty="0"/>
              <a:t>;</a:t>
            </a:r>
          </a:p>
          <a:p>
            <a:pPr lvl="1">
              <a:buNone/>
              <a:tabLst>
                <a:tab pos="1283494" algn="l"/>
              </a:tabLst>
            </a:pPr>
            <a:endParaRPr kumimoji="0" lang="en-US" altLang="en-US" dirty="0"/>
          </a:p>
          <a:p>
            <a:pPr>
              <a:tabLst>
                <a:tab pos="1283494" algn="l"/>
              </a:tabLst>
            </a:pPr>
            <a:endParaRPr lang="en-US" altLang="en-US" dirty="0"/>
          </a:p>
        </p:txBody>
      </p:sp>
      <p:sp>
        <p:nvSpPr>
          <p:cNvPr id="36867" name="Text Box 4"/>
          <p:cNvSpPr txBox="1">
            <a:spLocks noChangeArrowheads="1"/>
          </p:cNvSpPr>
          <p:nvPr/>
        </p:nvSpPr>
        <p:spPr bwMode="auto">
          <a:xfrm>
            <a:off x="1712119" y="2109787"/>
            <a:ext cx="5761435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3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   </a:t>
            </a:r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7728118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Aggregation (Cont.)</a:t>
            </a:r>
          </a:p>
        </p:txBody>
      </p:sp>
      <p:sp>
        <p:nvSpPr>
          <p:cNvPr id="38914" name="Text Box 3"/>
          <p:cNvSpPr>
            <a:spLocks noGrp="1" noChangeArrowheads="1"/>
          </p:cNvSpPr>
          <p:nvPr>
            <p:ph type="body" idx="1"/>
          </p:nvPr>
        </p:nvSpPr>
        <p:spPr>
          <a:xfrm>
            <a:off x="1719263" y="820342"/>
            <a:ext cx="5742241" cy="2508074"/>
          </a:xfrm>
        </p:spPr>
        <p:txBody>
          <a:bodyPr/>
          <a:lstStyle/>
          <a:p>
            <a:r>
              <a:rPr lang="en-US" altLang="en-US" dirty="0"/>
              <a:t>Attributes in </a:t>
            </a:r>
            <a:r>
              <a:rPr lang="en-US" altLang="en-US" b="1" dirty="0"/>
              <a:t>select </a:t>
            </a:r>
            <a:r>
              <a:rPr lang="en-US" altLang="en-US" dirty="0"/>
              <a:t>clause outside of aggregate functions must appear in </a:t>
            </a:r>
            <a:r>
              <a:rPr lang="en-US" altLang="en-US" b="1" dirty="0"/>
              <a:t>group by</a:t>
            </a:r>
            <a:r>
              <a:rPr lang="en-US" altLang="en-US" dirty="0"/>
              <a:t> list</a:t>
            </a:r>
          </a:p>
          <a:p>
            <a:pPr lvl="1"/>
            <a:r>
              <a:rPr lang="en-US" altLang="en-US" dirty="0"/>
              <a:t>/* erroneous query */</a:t>
            </a:r>
            <a:br>
              <a:rPr lang="en-US" altLang="en-US" dirty="0"/>
            </a:br>
            <a:r>
              <a:rPr lang="en-US" altLang="en-US" b="1" dirty="0"/>
              <a:t>select </a:t>
            </a:r>
            <a:r>
              <a:rPr lang="en-US" altLang="en-US" i="1" dirty="0"/>
              <a:t>dept_name</a:t>
            </a:r>
            <a:r>
              <a:rPr lang="en-US" altLang="en-US" dirty="0"/>
              <a:t>, </a:t>
            </a:r>
            <a:r>
              <a:rPr lang="en-US" altLang="en-US" i="1" dirty="0"/>
              <a:t>ID</a:t>
            </a:r>
            <a:r>
              <a:rPr lang="en-US" altLang="en-US" dirty="0"/>
              <a:t>, </a:t>
            </a:r>
            <a:r>
              <a:rPr lang="en-US" altLang="en-US" b="1" dirty="0" err="1"/>
              <a:t>avg</a:t>
            </a:r>
            <a:r>
              <a:rPr lang="en-US" altLang="en-US" b="1" dirty="0"/>
              <a:t> </a:t>
            </a:r>
            <a:r>
              <a:rPr lang="en-US" altLang="en-US" dirty="0"/>
              <a:t>(</a:t>
            </a:r>
            <a:r>
              <a:rPr lang="en-US" altLang="en-US" i="1" dirty="0"/>
              <a:t>salary</a:t>
            </a:r>
            <a:r>
              <a:rPr lang="en-US" altLang="en-US" dirty="0"/>
              <a:t>)</a:t>
            </a:r>
            <a:br>
              <a:rPr lang="en-US" altLang="en-US" dirty="0"/>
            </a:br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  <a:br>
              <a:rPr lang="en-US" altLang="en-US" i="1" dirty="0"/>
            </a:br>
            <a:r>
              <a:rPr lang="en-US" altLang="en-US" b="1" dirty="0"/>
              <a:t>group by </a:t>
            </a:r>
            <a:r>
              <a:rPr lang="en-US" altLang="en-US" i="1" dirty="0"/>
              <a:t>dept_name</a:t>
            </a:r>
            <a:r>
              <a:rPr lang="en-US" altLang="en-US" dirty="0"/>
              <a:t>;</a:t>
            </a:r>
          </a:p>
          <a:p>
            <a:pPr lvl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85585796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154" name="Rectangle 2"/>
          <p:cNvSpPr>
            <a:spLocks noGrp="1" noChangeArrowheads="1"/>
          </p:cNvSpPr>
          <p:nvPr>
            <p:ph type="title"/>
          </p:nvPr>
        </p:nvSpPr>
        <p:spPr>
          <a:xfrm>
            <a:off x="1835944" y="72629"/>
            <a:ext cx="6057900" cy="457200"/>
          </a:xfrm>
        </p:spPr>
        <p:txBody>
          <a:bodyPr/>
          <a:lstStyle/>
          <a:p>
            <a:r>
              <a:rPr lang="en-US" altLang="en-US" dirty="0"/>
              <a:t>Aggregate Functions – Having Clause</a:t>
            </a:r>
          </a:p>
        </p:txBody>
      </p:sp>
      <p:sp>
        <p:nvSpPr>
          <p:cNvPr id="3993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35585" y="895351"/>
            <a:ext cx="5872223" cy="2423921"/>
          </a:xfrm>
        </p:spPr>
        <p:txBody>
          <a:bodyPr/>
          <a:lstStyle/>
          <a:p>
            <a:pPr>
              <a:tabLst>
                <a:tab pos="1116806" algn="l"/>
              </a:tabLst>
            </a:pPr>
            <a:r>
              <a:rPr lang="en-US" altLang="en-US" dirty="0"/>
              <a:t>Find the names and average salaries of all departments whose average salary is greater than 42000</a:t>
            </a:r>
          </a:p>
          <a:p>
            <a:pPr>
              <a:tabLst>
                <a:tab pos="1116806" algn="l"/>
              </a:tabLst>
            </a:pPr>
            <a:endParaRPr lang="en-US" altLang="en-US" dirty="0"/>
          </a:p>
          <a:p>
            <a:pPr>
              <a:tabLst>
                <a:tab pos="1116806" algn="l"/>
              </a:tabLst>
            </a:pPr>
            <a:endParaRPr lang="en-US" altLang="en-US" dirty="0"/>
          </a:p>
          <a:p>
            <a:pPr>
              <a:tabLst>
                <a:tab pos="1116806" algn="l"/>
              </a:tabLst>
            </a:pPr>
            <a:endParaRPr lang="en-US" altLang="en-US" dirty="0"/>
          </a:p>
          <a:p>
            <a:pPr>
              <a:tabLst>
                <a:tab pos="1116806" algn="l"/>
              </a:tabLst>
            </a:pPr>
            <a:endParaRPr lang="en-US" altLang="en-US" sz="600" dirty="0"/>
          </a:p>
          <a:p>
            <a:pPr>
              <a:tabLst>
                <a:tab pos="1116806" algn="l"/>
              </a:tabLst>
            </a:pPr>
            <a:r>
              <a:rPr lang="en-US" altLang="en-US" dirty="0"/>
              <a:t>Note: predicates in the </a:t>
            </a:r>
            <a:r>
              <a:rPr lang="en-US" altLang="en-US" b="1" dirty="0"/>
              <a:t>having</a:t>
            </a:r>
            <a:r>
              <a:rPr lang="en-US" altLang="en-US" dirty="0"/>
              <a:t> clause are applied after the formation of groups whereas predicates in the </a:t>
            </a:r>
            <a:r>
              <a:rPr lang="en-US" altLang="en-US" b="1" dirty="0"/>
              <a:t>where</a:t>
            </a:r>
            <a:r>
              <a:rPr lang="en-US" altLang="en-US" dirty="0"/>
              <a:t> clause are applied before forming groups</a:t>
            </a:r>
          </a:p>
        </p:txBody>
      </p:sp>
      <p:sp>
        <p:nvSpPr>
          <p:cNvPr id="39940" name="Text Box 5"/>
          <p:cNvSpPr txBox="1">
            <a:spLocks noChangeArrowheads="1"/>
          </p:cNvSpPr>
          <p:nvPr/>
        </p:nvSpPr>
        <p:spPr bwMode="auto">
          <a:xfrm>
            <a:off x="2401491" y="1403033"/>
            <a:ext cx="4395788" cy="877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75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select </a:t>
            </a:r>
            <a:r>
              <a:rPr kumimoji="0" lang="en-US" altLang="en-US" sz="1275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dept_name</a:t>
            </a:r>
            <a:r>
              <a:rPr kumimoji="0" lang="en-US" altLang="en-US" sz="12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, </a:t>
            </a:r>
            <a:r>
              <a:rPr kumimoji="0" lang="en-US" altLang="en-US" sz="1275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avg</a:t>
            </a:r>
            <a:r>
              <a:rPr kumimoji="0" lang="en-US" altLang="en-US" sz="1275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 </a:t>
            </a:r>
            <a:r>
              <a:rPr kumimoji="0" lang="en-US" altLang="en-US" sz="12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(</a:t>
            </a:r>
            <a:r>
              <a:rPr kumimoji="0" lang="en-US" altLang="en-US" sz="1275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salary</a:t>
            </a:r>
            <a:r>
              <a:rPr kumimoji="0" lang="en-US" altLang="en-US" sz="12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) </a:t>
            </a:r>
            <a:r>
              <a:rPr kumimoji="0" lang="en-US" altLang="en-US" sz="1275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as</a:t>
            </a:r>
            <a:r>
              <a:rPr kumimoji="0" lang="en-US" altLang="en-US" sz="12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 </a:t>
            </a:r>
            <a:r>
              <a:rPr kumimoji="0" lang="en-US" altLang="en-US" sz="1275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avg_salary</a:t>
            </a:r>
            <a:endParaRPr kumimoji="0" lang="en-US" altLang="en-US" sz="1275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75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from </a:t>
            </a:r>
            <a:r>
              <a:rPr kumimoji="0" lang="en-US" altLang="en-US" sz="1275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instructor</a:t>
            </a:r>
          </a:p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75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group by </a:t>
            </a:r>
            <a:r>
              <a:rPr kumimoji="0" lang="en-US" altLang="en-US" sz="1275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dept_name</a:t>
            </a:r>
          </a:p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75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having </a:t>
            </a:r>
            <a:r>
              <a:rPr kumimoji="0" lang="en-US" altLang="en-US" sz="1275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avg</a:t>
            </a:r>
            <a:r>
              <a:rPr kumimoji="0" lang="en-US" altLang="en-US" sz="1275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 </a:t>
            </a:r>
            <a:r>
              <a:rPr kumimoji="0" lang="en-US" altLang="en-US" sz="12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(</a:t>
            </a:r>
            <a:r>
              <a:rPr kumimoji="0" lang="en-US" altLang="en-US" sz="1275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salary</a:t>
            </a:r>
            <a:r>
              <a:rPr kumimoji="0" lang="en-US" altLang="en-US" sz="12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) &gt; 42000;</a:t>
            </a:r>
          </a:p>
        </p:txBody>
      </p:sp>
    </p:spTree>
    <p:extLst>
      <p:ext uri="{BB962C8B-B14F-4D97-AF65-F5344CB8AC3E}">
        <p14:creationId xmlns:p14="http://schemas.microsoft.com/office/powerpoint/2010/main" val="174032076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Picture 11" descr="16x9_BG-08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pic>
        <p:nvPicPr>
          <p:cNvPr id="10243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8">
            <a:extLst>
              <a:ext uri="{FF2B5EF4-FFF2-40B4-BE49-F238E27FC236}">
                <a16:creationId xmlns:a16="http://schemas.microsoft.com/office/drawing/2014/main" id="{1D58FBE9-F83E-6849-8671-F38777A2B1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733550"/>
            <a:ext cx="914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The End for Today</a:t>
            </a: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2018028D-F7E9-1E97-DF0D-AC9F90B197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695825"/>
            <a:ext cx="6781800" cy="350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057C3CF-FEF9-2D44-911E-86B89DEEE20D}" type="slidenum">
              <a:rPr kumimoji="0" lang="en-US" altLang="en-US" sz="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457200" rtl="0" eaLnBrk="1" fontAlgn="base" latinLnBrk="0" hangingPunct="1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96</a:t>
            </a:fld>
            <a:r>
              <a:rPr kumimoji="0" lang="en-US" alt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</a:t>
            </a:r>
            <a:r>
              <a:rPr kumimoji="0" lang="en-US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|</a:t>
            </a:r>
            <a:r>
              <a:rPr kumimoji="0" lang="en-US" alt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COMS W4111_002_2023_3: Lecture 2: ER, Relational, SQL (I) 		© Donald F. Ferguson, 2023</a:t>
            </a:r>
            <a:endParaRPr kumimoji="0" lang="en-US" altLang="en-US" sz="8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0577591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Picture 11" descr="16x9_BG-08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pic>
        <p:nvPicPr>
          <p:cNvPr id="10243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4" name="TextBox 8"/>
          <p:cNvSpPr txBox="1">
            <a:spLocks noChangeArrowheads="1"/>
          </p:cNvSpPr>
          <p:nvPr/>
        </p:nvSpPr>
        <p:spPr bwMode="auto">
          <a:xfrm>
            <a:off x="0" y="1733550"/>
            <a:ext cx="914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Motivating Problems</a:t>
            </a:r>
            <a:endParaRPr kumimoji="0" lang="en-US" altLang="en-US" sz="16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8" name="TextBox 9"/>
          <p:cNvSpPr txBox="1">
            <a:spLocks noChangeArrowheads="1"/>
          </p:cNvSpPr>
          <p:nvPr/>
        </p:nvSpPr>
        <p:spPr bwMode="auto">
          <a:xfrm>
            <a:off x="0" y="4695825"/>
            <a:ext cx="6781800" cy="350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057C3CF-FEF9-2D44-911E-86B89DEEE20D}" type="slidenum">
              <a:rPr kumimoji="0" lang="en-US" altLang="en-US" sz="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457200" rtl="0" eaLnBrk="1" fontAlgn="base" latinLnBrk="0" hangingPunct="1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97</a:t>
            </a:fld>
            <a:r>
              <a:rPr kumimoji="0" lang="en-US" alt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</a:t>
            </a:r>
            <a:r>
              <a:rPr kumimoji="0" lang="en-US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|</a:t>
            </a:r>
            <a:r>
              <a:rPr kumimoji="0" lang="en-US" alt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COMS W4111_002_2023_3: Lecture 2: ER, Relational, SQL (I) 		© Donald F. Ferguson, 2023</a:t>
            </a:r>
            <a:endParaRPr kumimoji="0" lang="en-US" altLang="en-US" sz="8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0914941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1E4E215-A941-2B4F-B071-9D73BD3150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81800" y="742950"/>
            <a:ext cx="2362200" cy="2133600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/>
              <a:t>The most common is</a:t>
            </a:r>
            <a:br>
              <a:rPr lang="en-US" sz="1800" dirty="0"/>
            </a:br>
            <a:r>
              <a:rPr lang="en-US" sz="1800" dirty="0"/>
              <a:t>meet-in-the-middle:</a:t>
            </a:r>
          </a:p>
          <a:p>
            <a:r>
              <a:rPr lang="en-US" sz="1800" dirty="0"/>
              <a:t>Top-down defines the end state.</a:t>
            </a:r>
          </a:p>
          <a:p>
            <a:r>
              <a:rPr lang="en-US" sz="1800" dirty="0"/>
              <a:t>Bottom-up defines how to get existing info there.</a:t>
            </a:r>
          </a:p>
          <a:p>
            <a:r>
              <a:rPr lang="en-US" sz="1800" dirty="0"/>
              <a:t>Top-down development adds</a:t>
            </a:r>
            <a:br>
              <a:rPr lang="en-US" sz="1800" dirty="0"/>
            </a:br>
            <a:r>
              <a:rPr lang="en-US" sz="1800" dirty="0"/>
              <a:t>new apps and info.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3C49511-3043-8348-A078-D3D37082D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Top-Down and Bottom-Up Data Modeling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08A0E0-E71D-5563-4337-C99F23BD65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491130"/>
            <a:ext cx="6629400" cy="4161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52619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F56C226-3044-AE45-87F6-ED47069F85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Bottom-Up: Game of Thrones and IMDB</a:t>
            </a:r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14BDB685-E1FE-194D-9438-855D48684820}"/>
              </a:ext>
            </a:extLst>
          </p:cNvPr>
          <p:cNvSpPr txBox="1">
            <a:spLocks/>
          </p:cNvSpPr>
          <p:nvPr/>
        </p:nvSpPr>
        <p:spPr>
          <a:xfrm>
            <a:off x="76200" y="514350"/>
            <a:ext cx="2362201" cy="2133600"/>
          </a:xfrm>
          <a:prstGeom prst="rect">
            <a:avLst/>
          </a:prstGeom>
        </p:spPr>
        <p:txBody>
          <a:bodyPr/>
          <a:lstStyle>
            <a:lvl1pPr marL="342900" indent="-34290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1pPr>
            <a:lvl2pPr marL="742950" indent="-28575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2pPr>
            <a:lvl3pPr marL="1143000" indent="-22860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3pPr>
            <a:lvl4pPr marL="1600200" indent="-22860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4pPr>
            <a:lvl5pPr marL="2057400" indent="-22860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-128"/>
                <a:cs typeface="+mn-cs"/>
              </a:rPr>
              <a:t>Several files from IMDB: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–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-128"/>
                <a:cs typeface="+mn-cs"/>
              </a:rPr>
              <a:t>Titles Basics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–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-128"/>
                <a:cs typeface="+mn-cs"/>
              </a:rPr>
              <a:t>Titles AKAS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–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-128"/>
                <a:cs typeface="+mn-cs"/>
              </a:rPr>
              <a:t>Titles Episodes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–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-128"/>
                <a:cs typeface="+mn-cs"/>
              </a:rPr>
              <a:t>Titles Crews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–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-128"/>
                <a:cs typeface="+mn-cs"/>
              </a:rPr>
              <a:t>Title Principals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–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-128"/>
                <a:cs typeface="+mn-cs"/>
              </a:rPr>
              <a:t>Title Ratings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–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-128"/>
                <a:cs typeface="+mn-cs"/>
              </a:rPr>
              <a:t>Name Basics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–"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charset="-128"/>
              <a:cs typeface="+mn-cs"/>
            </a:endParaRPr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AF13A0D0-52AE-7E43-B1A7-D8FF9E34EF2E}"/>
              </a:ext>
            </a:extLst>
          </p:cNvPr>
          <p:cNvSpPr txBox="1">
            <a:spLocks/>
          </p:cNvSpPr>
          <p:nvPr/>
        </p:nvSpPr>
        <p:spPr>
          <a:xfrm>
            <a:off x="148507" y="2498558"/>
            <a:ext cx="3029953" cy="2133600"/>
          </a:xfrm>
          <a:prstGeom prst="rect">
            <a:avLst/>
          </a:prstGeom>
        </p:spPr>
        <p:txBody>
          <a:bodyPr/>
          <a:lstStyle>
            <a:lvl1pPr marL="342900" indent="-34290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1pPr>
            <a:lvl2pPr marL="742950" indent="-28575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2pPr>
            <a:lvl3pPr marL="1143000" indent="-22860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3pPr>
            <a:lvl4pPr marL="1600200" indent="-22860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4pPr>
            <a:lvl5pPr marL="2057400" indent="-22860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-128"/>
                <a:cs typeface="+mn-cs"/>
              </a:rPr>
              <a:t>Game of Thrones:</a:t>
            </a:r>
            <a:b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-128"/>
                <a:cs typeface="+mn-cs"/>
              </a:rPr>
            </a:b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-128"/>
                <a:cs typeface="+mn-cs"/>
              </a:rPr>
              <a:t>(https://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-128"/>
                <a:cs typeface="+mn-cs"/>
              </a:rPr>
              <a:t>jeffreylancaster.github.io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-128"/>
                <a:cs typeface="+mn-cs"/>
              </a:rPr>
              <a:t>/game-of-thrones/)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–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-128"/>
                <a:cs typeface="+mn-cs"/>
              </a:rPr>
              <a:t>Characters, Genders, Groups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–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-128"/>
                <a:cs typeface="+mn-cs"/>
              </a:rPr>
              <a:t>Episodes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–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-128"/>
                <a:cs typeface="+mn-cs"/>
              </a:rPr>
              <a:t>Locations, Opening Locations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–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-128"/>
                <a:cs typeface="+mn-cs"/>
              </a:rPr>
              <a:t>Words: Script, Bag, ... ...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–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-128"/>
                <a:cs typeface="+mn-cs"/>
              </a:rPr>
              <a:t>Geography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–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-128"/>
                <a:cs typeface="+mn-cs"/>
              </a:rPr>
              <a:t>... ...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–"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charset="-128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7C146B-E8CF-8C4F-A2F4-1FC370C57B25}"/>
              </a:ext>
            </a:extLst>
          </p:cNvPr>
          <p:cNvSpPr txBox="1"/>
          <p:nvPr/>
        </p:nvSpPr>
        <p:spPr>
          <a:xfrm>
            <a:off x="1905000" y="947442"/>
            <a:ext cx="2085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Tab Separated Value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D7771F-16F1-E644-BCA0-DFC3E292633D}"/>
              </a:ext>
            </a:extLst>
          </p:cNvPr>
          <p:cNvSpPr txBox="1"/>
          <p:nvPr/>
        </p:nvSpPr>
        <p:spPr>
          <a:xfrm>
            <a:off x="76200" y="3399936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JSON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4F0EB20-4A9E-2744-A553-AC7A52934C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7200" y="1352550"/>
            <a:ext cx="2311297" cy="2232052"/>
          </a:xfrm>
          <a:prstGeom prst="rect">
            <a:avLst/>
          </a:prstGeom>
        </p:spPr>
      </p:pic>
      <p:sp>
        <p:nvSpPr>
          <p:cNvPr id="13" name="Right Arrow 12">
            <a:extLst>
              <a:ext uri="{FF2B5EF4-FFF2-40B4-BE49-F238E27FC236}">
                <a16:creationId xmlns:a16="http://schemas.microsoft.com/office/drawing/2014/main" id="{987A1ECC-4E82-DE44-92CD-EF115213A6A4}"/>
              </a:ext>
            </a:extLst>
          </p:cNvPr>
          <p:cNvSpPr/>
          <p:nvPr/>
        </p:nvSpPr>
        <p:spPr>
          <a:xfrm>
            <a:off x="2615340" y="1733550"/>
            <a:ext cx="1575660" cy="4572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405571EC-0A5D-A149-AEE7-915534BD9F6B}"/>
              </a:ext>
            </a:extLst>
          </p:cNvPr>
          <p:cNvSpPr/>
          <p:nvPr/>
        </p:nvSpPr>
        <p:spPr>
          <a:xfrm>
            <a:off x="2947849" y="3131219"/>
            <a:ext cx="1575660" cy="4572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Can 14">
            <a:extLst>
              <a:ext uri="{FF2B5EF4-FFF2-40B4-BE49-F238E27FC236}">
                <a16:creationId xmlns:a16="http://schemas.microsoft.com/office/drawing/2014/main" id="{B9CEC203-9EF7-E841-9AD9-8AE9A471127D}"/>
              </a:ext>
            </a:extLst>
          </p:cNvPr>
          <p:cNvSpPr/>
          <p:nvPr/>
        </p:nvSpPr>
        <p:spPr>
          <a:xfrm>
            <a:off x="7471493" y="1541033"/>
            <a:ext cx="1524000" cy="1590186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To Be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Data Model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and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DB</a:t>
            </a:r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D681A4F4-DDA9-C44B-A006-88E9406D4976}"/>
              </a:ext>
            </a:extLst>
          </p:cNvPr>
          <p:cNvSpPr/>
          <p:nvPr/>
        </p:nvSpPr>
        <p:spPr>
          <a:xfrm>
            <a:off x="6649625" y="2153653"/>
            <a:ext cx="750740" cy="4572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331500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3_db-5-grey">
  <a:themeElements>
    <a:clrScheme name="">
      <a:dk1>
        <a:srgbClr val="000000"/>
      </a:dk1>
      <a:lt1>
        <a:srgbClr val="CCECFF"/>
      </a:lt1>
      <a:dk2>
        <a:srgbClr val="CC3300"/>
      </a:dk2>
      <a:lt2>
        <a:srgbClr val="666699"/>
      </a:lt2>
      <a:accent1>
        <a:srgbClr val="FFFFFF"/>
      </a:accent1>
      <a:accent2>
        <a:srgbClr val="CCCC00"/>
      </a:accent2>
      <a:accent3>
        <a:srgbClr val="E2F4FF"/>
      </a:accent3>
      <a:accent4>
        <a:srgbClr val="000000"/>
      </a:accent4>
      <a:accent5>
        <a:srgbClr val="FFFFFF"/>
      </a:accent5>
      <a:accent6>
        <a:srgbClr val="B9B900"/>
      </a:accent6>
      <a:hlink>
        <a:srgbClr val="FF9900"/>
      </a:hlink>
      <a:folHlink>
        <a:srgbClr val="FF9933"/>
      </a:folHlink>
    </a:clrScheme>
    <a:fontScheme name="2_db-5-grey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lnDef>
  </a:objectDefaults>
  <a:extraClrSchemeLst>
    <a:extraClrScheme>
      <a:clrScheme name="2_db-5-grey 1">
        <a:dk1>
          <a:srgbClr val="333333"/>
        </a:dk1>
        <a:lt1>
          <a:srgbClr val="A9BDA9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D1DBD1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2">
        <a:dk1>
          <a:srgbClr val="333333"/>
        </a:dk1>
        <a:lt1>
          <a:srgbClr val="FFFFFF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FFFFFF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37373"/>
        </a:accent6>
        <a:hlink>
          <a:srgbClr val="B2B2B2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2_db-5-grey">
  <a:themeElements>
    <a:clrScheme name="">
      <a:dk1>
        <a:srgbClr val="000000"/>
      </a:dk1>
      <a:lt1>
        <a:srgbClr val="CCECFF"/>
      </a:lt1>
      <a:dk2>
        <a:srgbClr val="CC3300"/>
      </a:dk2>
      <a:lt2>
        <a:srgbClr val="666699"/>
      </a:lt2>
      <a:accent1>
        <a:srgbClr val="FFFFFF"/>
      </a:accent1>
      <a:accent2>
        <a:srgbClr val="CCCC00"/>
      </a:accent2>
      <a:accent3>
        <a:srgbClr val="E2F4FF"/>
      </a:accent3>
      <a:accent4>
        <a:srgbClr val="000000"/>
      </a:accent4>
      <a:accent5>
        <a:srgbClr val="FFFFFF"/>
      </a:accent5>
      <a:accent6>
        <a:srgbClr val="B9B900"/>
      </a:accent6>
      <a:hlink>
        <a:srgbClr val="FF9900"/>
      </a:hlink>
      <a:folHlink>
        <a:srgbClr val="FF9933"/>
      </a:folHlink>
    </a:clrScheme>
    <a:fontScheme name="2_db-5-grey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lnDef>
  </a:objectDefaults>
  <a:extraClrSchemeLst>
    <a:extraClrScheme>
      <a:clrScheme name="2_db-5-grey 1">
        <a:dk1>
          <a:srgbClr val="333333"/>
        </a:dk1>
        <a:lt1>
          <a:srgbClr val="A9BDA9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D1DBD1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2">
        <a:dk1>
          <a:srgbClr val="333333"/>
        </a:dk1>
        <a:lt1>
          <a:srgbClr val="FFFFFF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FFFFFF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37373"/>
        </a:accent6>
        <a:hlink>
          <a:srgbClr val="B2B2B2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5_db-5-grey">
  <a:themeElements>
    <a:clrScheme name="">
      <a:dk1>
        <a:srgbClr val="000000"/>
      </a:dk1>
      <a:lt1>
        <a:srgbClr val="CCECFF"/>
      </a:lt1>
      <a:dk2>
        <a:srgbClr val="CC3300"/>
      </a:dk2>
      <a:lt2>
        <a:srgbClr val="666699"/>
      </a:lt2>
      <a:accent1>
        <a:srgbClr val="FFFFFF"/>
      </a:accent1>
      <a:accent2>
        <a:srgbClr val="CCCC00"/>
      </a:accent2>
      <a:accent3>
        <a:srgbClr val="E2F4FF"/>
      </a:accent3>
      <a:accent4>
        <a:srgbClr val="000000"/>
      </a:accent4>
      <a:accent5>
        <a:srgbClr val="FFFFFF"/>
      </a:accent5>
      <a:accent6>
        <a:srgbClr val="B9B900"/>
      </a:accent6>
      <a:hlink>
        <a:srgbClr val="FF9900"/>
      </a:hlink>
      <a:folHlink>
        <a:srgbClr val="FF9933"/>
      </a:folHlink>
    </a:clrScheme>
    <a:fontScheme name="2_db-5-grey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lnDef>
  </a:objectDefaults>
  <a:extraClrSchemeLst>
    <a:extraClrScheme>
      <a:clrScheme name="2_db-5-grey 1">
        <a:dk1>
          <a:srgbClr val="333333"/>
        </a:dk1>
        <a:lt1>
          <a:srgbClr val="A9BDA9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D1DBD1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2">
        <a:dk1>
          <a:srgbClr val="333333"/>
        </a:dk1>
        <a:lt1>
          <a:srgbClr val="FFFFFF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FFFFFF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37373"/>
        </a:accent6>
        <a:hlink>
          <a:srgbClr val="B2B2B2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DE64AEEDD9B7A4D93545ACBE97D4615" ma:contentTypeVersion="2" ma:contentTypeDescription="Create a new document." ma:contentTypeScope="" ma:versionID="f49002b78e3a4a71b814eef46a983816">
  <xsd:schema xmlns:xsd="http://www.w3.org/2001/XMLSchema" xmlns:xs="http://www.w3.org/2001/XMLSchema" xmlns:p="http://schemas.microsoft.com/office/2006/metadata/properties" xmlns:ns2="http://schemas.microsoft.com/sharepoint/v3/fields" targetNamespace="http://schemas.microsoft.com/office/2006/metadata/properties" ma:root="true" ma:fieldsID="38f6db2dd0d9a0cf6a8dc37be32b365b" ns2:_="">
    <xsd:import namespace="http://schemas.microsoft.com/sharepoint/v3/fields"/>
    <xsd:element name="properties">
      <xsd:complexType>
        <xsd:sequence>
          <xsd:element name="documentManagement">
            <xsd:complexType>
              <xsd:all>
                <xsd:element ref="ns2:_Status" minOccurs="0"/>
                <xsd:element ref="ns2:_Vers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Status" ma:index="8" nillable="true" ma:displayName="Status" ma:default="Not Started" ma:internalName="_Status">
      <xsd:simpleType>
        <xsd:union memberTypes="dms:Text">
          <xsd:simpleType>
            <xsd:restriction base="dms:Choice">
              <xsd:enumeration value="Not Started"/>
              <xsd:enumeration value="Draft"/>
              <xsd:enumeration value="Reviewed"/>
              <xsd:enumeration value="Scheduled"/>
              <xsd:enumeration value="Published"/>
              <xsd:enumeration value="Final"/>
              <xsd:enumeration value="Expired"/>
            </xsd:restriction>
          </xsd:simpleType>
        </xsd:union>
      </xsd:simpleType>
    </xsd:element>
    <xsd:element name="_Version" ma:index="9" nillable="true" ma:displayName="Version" ma:internalName="_Version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 ma:displayName="Status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Version xmlns="http://schemas.microsoft.com/sharepoint/v3/fields" xsi:nil="true"/>
    <_Status xmlns="http://schemas.microsoft.com/sharepoint/v3/fields">Not Started</_Status>
  </documentManagement>
</p:properties>
</file>

<file path=customXml/itemProps1.xml><?xml version="1.0" encoding="utf-8"?>
<ds:datastoreItem xmlns:ds="http://schemas.openxmlformats.org/officeDocument/2006/customXml" ds:itemID="{87D2A1B0-FF3E-4009-940D-AED0EB70AA2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4214858-785C-42F7-BE66-6D0E79395FC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/field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B6F2769-7194-4217-93D3-3AF3A4742282}">
  <ds:schemaRefs>
    <ds:schemaRef ds:uri="http://schemas.microsoft.com/office/2006/metadata/properties"/>
    <ds:schemaRef ds:uri="http://schemas.microsoft.com/sharepoint/v3/fields"/>
    <ds:schemaRef ds:uri="http://schemas.microsoft.com/office/infopath/2007/PartnerControls"/>
    <ds:schemaRef ds:uri="http://schemas.microsoft.com/office/2006/documentManagement/types"/>
    <ds:schemaRef ds:uri="http://purl.org/dc/dcmitype/"/>
    <ds:schemaRef ds:uri="http://purl.org/dc/terms/"/>
    <ds:schemaRef ds:uri="http://purl.org/dc/elements/1.1/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FNEMasterTemplateForThemePreview.pptx</Template>
  <TotalTime>55379</TotalTime>
  <Words>8021</Words>
  <Application>Microsoft Macintosh PowerPoint</Application>
  <PresentationFormat>On-screen Show (16:9)</PresentationFormat>
  <Paragraphs>919</Paragraphs>
  <Slides>100</Slides>
  <Notes>71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100</vt:i4>
      </vt:variant>
    </vt:vector>
  </HeadingPairs>
  <TitlesOfParts>
    <vt:vector size="118" baseType="lpstr">
      <vt:lpstr>Arial</vt:lpstr>
      <vt:lpstr>Calibri</vt:lpstr>
      <vt:lpstr>Cambria Math</vt:lpstr>
      <vt:lpstr>Century Gothic</vt:lpstr>
      <vt:lpstr>Helvetica</vt:lpstr>
      <vt:lpstr>Monotype Sorts</vt:lpstr>
      <vt:lpstr>Museo For Dell</vt:lpstr>
      <vt:lpstr>Roboto</vt:lpstr>
      <vt:lpstr>Symbol</vt:lpstr>
      <vt:lpstr>Times New Roman</vt:lpstr>
      <vt:lpstr>Webdings</vt:lpstr>
      <vt:lpstr>Wingdings</vt:lpstr>
      <vt:lpstr>Office Theme</vt:lpstr>
      <vt:lpstr>3_db-5-grey</vt:lpstr>
      <vt:lpstr>2_db-5-grey</vt:lpstr>
      <vt:lpstr>5_db-5-grey</vt:lpstr>
      <vt:lpstr>1_Office Theme</vt:lpstr>
      <vt:lpstr>2_Office Theme</vt:lpstr>
      <vt:lpstr>PowerPoint Presentation</vt:lpstr>
      <vt:lpstr>PowerPoint Presentation</vt:lpstr>
      <vt:lpstr>PowerPoint Presentation</vt:lpstr>
      <vt:lpstr>Contents</vt:lpstr>
      <vt:lpstr>PowerPoint Presentation</vt:lpstr>
      <vt:lpstr>Status Updates</vt:lpstr>
      <vt:lpstr>PowerPoint Presentation</vt:lpstr>
      <vt:lpstr>PowerPoint Presentation</vt:lpstr>
      <vt:lpstr>Design Phases</vt:lpstr>
      <vt:lpstr>Design Phases (Cont.)</vt:lpstr>
      <vt:lpstr>A Common and my Approach: Conceptual  Logical  Physical</vt:lpstr>
      <vt:lpstr>ER model -- Database Modeling</vt:lpstr>
      <vt:lpstr>Entity Sets</vt:lpstr>
      <vt:lpstr>Entity Sets -- instructor and student</vt:lpstr>
      <vt:lpstr>Representing Entity sets in ER Diagram</vt:lpstr>
      <vt:lpstr>Visual Notation – Many Notations</vt:lpstr>
      <vt:lpstr>First Iteration/Step for University Data Model</vt:lpstr>
      <vt:lpstr>Entity Sets -- instructor and student</vt:lpstr>
      <vt:lpstr>Relationship Sets</vt:lpstr>
      <vt:lpstr>PowerPoint Presentation</vt:lpstr>
      <vt:lpstr>Relationship Sets (Cont.)</vt:lpstr>
      <vt:lpstr>Notation has Precise Meaning</vt:lpstr>
      <vt:lpstr>What Does this Mean? Let’s Get Started</vt:lpstr>
      <vt:lpstr>ER model -- Database Modeling</vt:lpstr>
      <vt:lpstr>ER Model and ER Modeling</vt:lpstr>
      <vt:lpstr>ER Modeling – Reasonably Good Summary</vt:lpstr>
      <vt:lpstr>PowerPoint Presentation</vt:lpstr>
      <vt:lpstr>Game of Thrones</vt:lpstr>
      <vt:lpstr>Game of Thrones – Conceptual Model</vt:lpstr>
      <vt:lpstr>Columbia University – Conceptual Model</vt:lpstr>
      <vt:lpstr>Conceptual to Logical</vt:lpstr>
      <vt:lpstr>Lahman’s Baseball DB (You will also use)</vt:lpstr>
      <vt:lpstr>Some Interesting Queries</vt:lpstr>
      <vt:lpstr>Ideas</vt:lpstr>
      <vt:lpstr>PowerPoint Presentation</vt:lpstr>
      <vt:lpstr>PowerPoint Presentation</vt:lpstr>
      <vt:lpstr>PowerPoint Presentation</vt:lpstr>
      <vt:lpstr>PowerPoint Presentation</vt:lpstr>
      <vt:lpstr>Notation</vt:lpstr>
      <vt:lpstr>PowerPoint Presentation</vt:lpstr>
      <vt:lpstr>Relational Algebra</vt:lpstr>
      <vt:lpstr>PowerPoint Presentation</vt:lpstr>
      <vt:lpstr>Composition of Relational Operations</vt:lpstr>
      <vt:lpstr>Cartesian-Product Operation</vt:lpstr>
      <vt:lpstr>The  instructor  X  teaches  table</vt:lpstr>
      <vt:lpstr>Simpler Example</vt:lpstr>
      <vt:lpstr>Join Operation</vt:lpstr>
      <vt:lpstr>JOIN Definition</vt:lpstr>
      <vt:lpstr>Join Operation (Cont.)</vt:lpstr>
      <vt:lpstr>Union Operation</vt:lpstr>
      <vt:lpstr>Union Operation (Cont.)</vt:lpstr>
      <vt:lpstr>Set-Intersection Operation</vt:lpstr>
      <vt:lpstr>Set Difference Operation</vt:lpstr>
      <vt:lpstr>Same “arity”</vt:lpstr>
      <vt:lpstr>The Assignment  Operation </vt:lpstr>
      <vt:lpstr>What are all those other Symbols?</vt:lpstr>
      <vt:lpstr>Some Terms</vt:lpstr>
      <vt:lpstr>PowerPoint Presentation</vt:lpstr>
      <vt:lpstr>PowerPoint Presentation</vt:lpstr>
      <vt:lpstr>Chapter 3: Introduction to SQL</vt:lpstr>
      <vt:lpstr>Outline</vt:lpstr>
      <vt:lpstr>History</vt:lpstr>
      <vt:lpstr>SQL Parts</vt:lpstr>
      <vt:lpstr>Data Definition Language</vt:lpstr>
      <vt:lpstr>Domain Types in SQL</vt:lpstr>
      <vt:lpstr>Create Table Construct</vt:lpstr>
      <vt:lpstr>Integrity Constraints in Create Table</vt:lpstr>
      <vt:lpstr>And a Few More Relation Definitions</vt:lpstr>
      <vt:lpstr>And more still</vt:lpstr>
      <vt:lpstr>Updates to tables</vt:lpstr>
      <vt:lpstr>Basic Query Structure </vt:lpstr>
      <vt:lpstr>The select Clause</vt:lpstr>
      <vt:lpstr>The select Clause (Cont.)</vt:lpstr>
      <vt:lpstr>The select Clause (Cont.)</vt:lpstr>
      <vt:lpstr>The select Clause (Cont.)</vt:lpstr>
      <vt:lpstr>The where Clause</vt:lpstr>
      <vt:lpstr>The from Clause</vt:lpstr>
      <vt:lpstr>Examples</vt:lpstr>
      <vt:lpstr>The Rename Operation</vt:lpstr>
      <vt:lpstr>Null Values</vt:lpstr>
      <vt:lpstr>Null Values (Cont.)</vt:lpstr>
      <vt:lpstr>Modification of the Database</vt:lpstr>
      <vt:lpstr>Deletion</vt:lpstr>
      <vt:lpstr>Deletion (Cont.)</vt:lpstr>
      <vt:lpstr>Insertion</vt:lpstr>
      <vt:lpstr>Insertion (Cont.)</vt:lpstr>
      <vt:lpstr>Updates</vt:lpstr>
      <vt:lpstr>Updates (Cont.)</vt:lpstr>
      <vt:lpstr>PowerPoint Presentation</vt:lpstr>
      <vt:lpstr>Aggregate Functions</vt:lpstr>
      <vt:lpstr>Aggregate Functions – Group By</vt:lpstr>
      <vt:lpstr>Another View</vt:lpstr>
      <vt:lpstr>Aggregate Functions Examples</vt:lpstr>
      <vt:lpstr>Aggregation (Cont.)</vt:lpstr>
      <vt:lpstr>Aggregate Functions – Having Clause</vt:lpstr>
      <vt:lpstr>PowerPoint Presentation</vt:lpstr>
      <vt:lpstr>PowerPoint Presentation</vt:lpstr>
      <vt:lpstr>Top-Down and Bottom-Up Data Modeling</vt:lpstr>
      <vt:lpstr>Bottom-Up: Game of Thrones and IMDB</vt:lpstr>
      <vt:lpstr>Top-Down: University Management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FileNewTemplate</dc:title>
  <dc:creator>Diana</dc:creator>
  <cp:lastModifiedBy>Donald Ferguson</cp:lastModifiedBy>
  <cp:revision>591</cp:revision>
  <cp:lastPrinted>2018-11-15T21:01:50Z</cp:lastPrinted>
  <dcterms:created xsi:type="dcterms:W3CDTF">2010-04-12T23:12:02Z</dcterms:created>
  <dcterms:modified xsi:type="dcterms:W3CDTF">2023-09-15T16:51:41Z</dcterms:modified>
  <cp:contentStatus>Draft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0x0101000DE64AEEDD9B7A4D93545ACBE97D4615</vt:lpwstr>
  </property>
</Properties>
</file>